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1968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08723911184227"/>
          <c:y val="8.6700082867175413E-2"/>
          <c:w val="0.45484138658922846"/>
          <c:h val="0.80433439093587966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chemeClr val="bg2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explosion val="1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strRef>
              <c:f>Sheet1!$A$1:$A$6</c:f>
              <c:strCache>
                <c:ptCount val="6"/>
                <c:pt idx="0">
                  <c:v>Vet ikke</c:v>
                </c:pt>
                <c:pt idx="1">
                  <c:v>Nei, jeg er redd for å såre giveren.</c:v>
                </c:pt>
                <c:pt idx="2">
                  <c:v>Nei, det bruker jeg ikke tid på.</c:v>
                </c:pt>
                <c:pt idx="3">
                  <c:v>Ja, da kan jeg jo velge noe jeg virkelig vil ha.</c:v>
                </c:pt>
                <c:pt idx="4">
                  <c:v>Ja, noe annet er sløsing, og dessuten miljøfiendtlig.</c:v>
                </c:pt>
                <c:pt idx="5">
                  <c:v>Ja, hvis gaven er kostbar.</c:v>
                </c:pt>
              </c:strCache>
            </c:strRef>
          </c:cat>
          <c:val>
            <c:numRef>
              <c:f>Sheet1!$B$1:$B$6</c:f>
              <c:numCache>
                <c:formatCode>0%</c:formatCode>
                <c:ptCount val="6"/>
                <c:pt idx="0">
                  <c:v>0.08</c:v>
                </c:pt>
                <c:pt idx="1">
                  <c:v>0.14000000000000001</c:v>
                </c:pt>
                <c:pt idx="2">
                  <c:v>0.19</c:v>
                </c:pt>
                <c:pt idx="3">
                  <c:v>0.32</c:v>
                </c:pt>
                <c:pt idx="4">
                  <c:v>0.15</c:v>
                </c:pt>
                <c:pt idx="5">
                  <c:v>0.12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71652608"/>
        <c:axId val="171649664"/>
      </c:barChart>
      <c:valAx>
        <c:axId val="171649664"/>
        <c:scaling>
          <c:orientation val="minMax"/>
          <c:max val="1"/>
        </c:scaling>
        <c:delete val="0"/>
        <c:axPos val="b"/>
        <c:numFmt formatCode="0%" sourceLinked="1"/>
        <c:majorTickMark val="out"/>
        <c:minorTickMark val="none"/>
        <c:tickLblPos val="nextTo"/>
        <c:crossAx val="171652608"/>
        <c:crosses val="autoZero"/>
        <c:crossBetween val="between"/>
        <c:majorUnit val="0.2"/>
      </c:valAx>
      <c:catAx>
        <c:axId val="171652608"/>
        <c:scaling>
          <c:orientation val="minMax"/>
        </c:scaling>
        <c:delete val="0"/>
        <c:axPos val="l"/>
        <c:majorTickMark val="out"/>
        <c:minorTickMark val="none"/>
        <c:tickLblPos val="nextTo"/>
        <c:crossAx val="171649664"/>
        <c:crosses val="autoZero"/>
        <c:auto val="1"/>
        <c:lblAlgn val="ctr"/>
        <c:lblOffset val="100"/>
        <c:noMultiLvlLbl val="0"/>
      </c:catAx>
      <c:spPr>
        <a:ln w="0"/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150" b="0"/>
      </a:pPr>
      <a:endParaRPr lang="nb-NO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FBD74-E509-4257-94A4-6F3582289DE4}" type="datetimeFigureOut">
              <a:rPr lang="nb-NO" smtClean="0"/>
              <a:t>23.12.2014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9C627-6D83-49D7-871B-D158D13AC25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321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D615A-40DC-4705-AE68-620C70830ED2}" type="slidenum">
              <a:rPr lang="nb-NO" smtClean="0"/>
              <a:pPr/>
              <a:t>1</a:t>
            </a:fld>
            <a:endParaRPr lang="nb-NO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28950" y="557213"/>
            <a:ext cx="3419475" cy="25654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6601" y="3225317"/>
            <a:ext cx="4107524" cy="4850423"/>
          </a:xfrm>
          <a:noFill/>
          <a:ln/>
        </p:spPr>
        <p:txBody>
          <a:bodyPr lIns="89491" tIns="44745" rIns="89491" bIns="44745"/>
          <a:lstStyle/>
          <a:p>
            <a:endParaRPr lang="nb-NO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884514" y="8685335"/>
            <a:ext cx="297190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80" tIns="46040" rIns="92080" bIns="46040" anchor="b"/>
          <a:lstStyle/>
          <a:p>
            <a:pPr algn="r"/>
            <a:fld id="{6B828861-A738-4BB4-B174-B698A052C668}" type="slidenum">
              <a:rPr lang="en-AU" sz="1200">
                <a:latin typeface="Arial Unicode MS" pitchFamily="34" charset="-128"/>
              </a:rPr>
              <a:pPr algn="r"/>
              <a:t>3</a:t>
            </a:fld>
            <a:endParaRPr lang="en-AU" sz="1200" dirty="0">
              <a:latin typeface="Arial Unicode MS" pitchFamily="34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b-NO" dirty="0" smtClean="0">
                <a:ea typeface="ＭＳ Ｐゴシック" pitchFamily="34" charset="-128"/>
              </a:rPr>
              <a:t> 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419" y="27384"/>
            <a:ext cx="7609093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40000" y="2347481"/>
            <a:ext cx="5130000" cy="461665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cxnSp>
        <p:nvCxnSpPr>
          <p:cNvPr id="7" name="Rett linje 6"/>
          <p:cNvCxnSpPr/>
          <p:nvPr userDrawn="1"/>
        </p:nvCxnSpPr>
        <p:spPr>
          <a:xfrm>
            <a:off x="540000" y="2077200"/>
            <a:ext cx="5130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Bild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374" y="1268760"/>
            <a:ext cx="26822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4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352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kille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0" y="540000"/>
            <a:ext cx="8604000" cy="252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8" name="Tittel 1"/>
          <p:cNvSpPr>
            <a:spLocks noGrp="1"/>
          </p:cNvSpPr>
          <p:nvPr>
            <p:ph type="ctrTitle"/>
          </p:nvPr>
        </p:nvSpPr>
        <p:spPr>
          <a:xfrm>
            <a:off x="540000" y="4458883"/>
            <a:ext cx="8064000" cy="461665"/>
          </a:xfrm>
        </p:spPr>
        <p:txBody>
          <a:bodyPr wrap="square">
            <a:spAutoFit/>
          </a:bodyPr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3060000"/>
            <a:ext cx="8640512" cy="1207365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9144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6" name="Rett linje 7"/>
          <p:cNvCxnSpPr/>
          <p:nvPr userDrawn="1"/>
        </p:nvCxnSpPr>
        <p:spPr>
          <a:xfrm>
            <a:off x="540000" y="6318000"/>
            <a:ext cx="8064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Sylinder 8"/>
          <p:cNvSpPr txBox="1"/>
          <p:nvPr userDrawn="1"/>
        </p:nvSpPr>
        <p:spPr>
          <a:xfrm>
            <a:off x="5940152" y="6359557"/>
            <a:ext cx="2663848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nb-NO" sz="800" dirty="0" smtClean="0">
                <a:solidFill>
                  <a:schemeClr val="bg2"/>
                </a:solidFill>
              </a:rPr>
              <a:t>forbrukerrådet.no</a:t>
            </a:r>
            <a:endParaRPr lang="nb-NO" sz="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96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8" name="Plassholder for innhold 2"/>
          <p:cNvSpPr>
            <a:spLocks noGrp="1"/>
          </p:cNvSpPr>
          <p:nvPr>
            <p:ph idx="1"/>
          </p:nvPr>
        </p:nvSpPr>
        <p:spPr>
          <a:xfrm>
            <a:off x="540000" y="1600200"/>
            <a:ext cx="39600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0"/>
          </p:nvPr>
        </p:nvSpPr>
        <p:spPr>
          <a:xfrm>
            <a:off x="4644000" y="1600200"/>
            <a:ext cx="39600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9331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3960000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idx="10"/>
          </p:nvPr>
        </p:nvSpPr>
        <p:spPr>
          <a:xfrm>
            <a:off x="540000" y="2239962"/>
            <a:ext cx="3960000" cy="388620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11" name="Plassholder for tekst 2"/>
          <p:cNvSpPr>
            <a:spLocks noGrp="1"/>
          </p:cNvSpPr>
          <p:nvPr>
            <p:ph type="body" idx="11"/>
          </p:nvPr>
        </p:nvSpPr>
        <p:spPr>
          <a:xfrm>
            <a:off x="4652400" y="1600200"/>
            <a:ext cx="39600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12" name="Plassholder for innhold 2"/>
          <p:cNvSpPr>
            <a:spLocks noGrp="1"/>
          </p:cNvSpPr>
          <p:nvPr>
            <p:ph idx="12"/>
          </p:nvPr>
        </p:nvSpPr>
        <p:spPr>
          <a:xfrm>
            <a:off x="4652400" y="2239962"/>
            <a:ext cx="3960000" cy="3886201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844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03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55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40000" y="865740"/>
            <a:ext cx="7344368" cy="369332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8064000" cy="45259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cxnSp>
        <p:nvCxnSpPr>
          <p:cNvPr id="8" name="Rett linje 7"/>
          <p:cNvCxnSpPr/>
          <p:nvPr/>
        </p:nvCxnSpPr>
        <p:spPr>
          <a:xfrm>
            <a:off x="540000" y="6318000"/>
            <a:ext cx="8064000" cy="0"/>
          </a:xfrm>
          <a:prstGeom prst="line">
            <a:avLst/>
          </a:prstGeom>
          <a:ln w="11684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Sylinder 8"/>
          <p:cNvSpPr txBox="1"/>
          <p:nvPr/>
        </p:nvSpPr>
        <p:spPr>
          <a:xfrm>
            <a:off x="5940152" y="6359557"/>
            <a:ext cx="2663848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nb-NO" sz="800" dirty="0" smtClean="0">
                <a:solidFill>
                  <a:schemeClr val="bg2"/>
                </a:solidFill>
              </a:rPr>
              <a:t>forbrukerrådet.no</a:t>
            </a:r>
            <a:endParaRPr lang="nb-NO" sz="800" dirty="0">
              <a:solidFill>
                <a:schemeClr val="bg2"/>
              </a:solidFill>
            </a:endParaRPr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64126"/>
            <a:ext cx="9217024" cy="275435"/>
          </a:xfrm>
          <a:prstGeom prst="rect">
            <a:avLst/>
          </a:prstGeom>
        </p:spPr>
      </p:pic>
      <p:pic>
        <p:nvPicPr>
          <p:cNvPr id="13" name="Bild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321" y="850935"/>
            <a:ext cx="572127" cy="582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5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200"/>
        </a:spcBef>
        <a:buFont typeface="Arial" pitchFamily="34" charset="0"/>
        <a:buChar char="•"/>
        <a:defRPr sz="19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1200"/>
        </a:spcBef>
        <a:buFont typeface="Arial" pitchFamily="34" charset="0"/>
        <a:buChar char="–"/>
        <a:defRPr sz="19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1200"/>
        </a:spcBef>
        <a:buFont typeface="Arial" pitchFamily="34" charset="0"/>
        <a:buChar char="•"/>
        <a:defRPr sz="19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1200"/>
        </a:spcBef>
        <a:buFont typeface="Arial" pitchFamily="34" charset="0"/>
        <a:buChar char="–"/>
        <a:defRPr sz="19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1200"/>
        </a:spcBef>
        <a:buFont typeface="Arial" pitchFamily="34" charset="0"/>
        <a:buChar char="»"/>
        <a:defRPr sz="19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40000" y="2347481"/>
            <a:ext cx="5130000" cy="2554545"/>
          </a:xfrm>
        </p:spPr>
        <p:txBody>
          <a:bodyPr/>
          <a:lstStyle/>
          <a:p>
            <a:r>
              <a:rPr lang="nb-NO" sz="2800" dirty="0" smtClean="0"/>
              <a:t>Befolkningsundersøkelse</a:t>
            </a:r>
            <a:br>
              <a:rPr lang="nb-NO" sz="2800" dirty="0" smtClean="0"/>
            </a:br>
            <a:r>
              <a:rPr lang="nb-NO" sz="2400" dirty="0"/>
              <a:t/>
            </a:r>
            <a:br>
              <a:rPr lang="nb-NO" sz="2400" dirty="0"/>
            </a:br>
            <a:r>
              <a:rPr lang="nb-NO" sz="1800" dirty="0" smtClean="0"/>
              <a:t>gjennomført </a:t>
            </a:r>
            <a:br>
              <a:rPr lang="nb-NO" sz="1800" dirty="0" smtClean="0"/>
            </a:br>
            <a:r>
              <a:rPr lang="nb-NO" sz="1800" dirty="0" smtClean="0"/>
              <a:t>for Forbrukerrådet </a:t>
            </a:r>
            <a:br>
              <a:rPr lang="nb-NO" sz="1800" dirty="0" smtClean="0"/>
            </a:br>
            <a:r>
              <a:rPr lang="nb-NO" sz="1800" dirty="0" smtClean="0"/>
              <a:t>av Norstat</a:t>
            </a:r>
            <a:r>
              <a:rPr lang="nb-NO" sz="1800" dirty="0"/>
              <a:t> </a:t>
            </a:r>
            <a:r>
              <a:rPr lang="nb-NO" sz="1800" dirty="0" smtClean="0"/>
              <a:t>– november 2014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9582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908720"/>
            <a:ext cx="7378700" cy="685800"/>
          </a:xfrm>
        </p:spPr>
        <p:txBody>
          <a:bodyPr/>
          <a:lstStyle/>
          <a:p>
            <a:pPr algn="l" eaLnBrk="1" hangingPunct="1"/>
            <a:r>
              <a:rPr lang="nb-NO" sz="2400" dirty="0" smtClean="0">
                <a:ea typeface="ＭＳ Ｐゴシック" pitchFamily="34" charset="-128"/>
              </a:rPr>
              <a:t>Utvalg og metode</a:t>
            </a:r>
            <a:br>
              <a:rPr lang="nb-NO" sz="2400" dirty="0" smtClean="0">
                <a:ea typeface="ＭＳ Ｐゴシック" pitchFamily="34" charset="-128"/>
              </a:rPr>
            </a:br>
            <a:r>
              <a:rPr lang="nb-NO" sz="2400" dirty="0" smtClean="0">
                <a:ea typeface="ＭＳ Ｐゴシック" pitchFamily="34" charset="-128"/>
              </a:rPr>
              <a:t> 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191125" y="1752600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nb-NO" sz="1400" b="1" dirty="0">
              <a:latin typeface="Times" pitchFamily="18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189" y="1752600"/>
            <a:ext cx="7777236" cy="4340696"/>
          </a:xfrm>
          <a:noFill/>
        </p:spPr>
        <p:txBody>
          <a:bodyPr lIns="82550" tIns="41275" rIns="82550" bIns="41275">
            <a:normAutofit fontScale="25000" lnSpcReduction="20000"/>
          </a:bodyPr>
          <a:lstStyle/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Målgruppe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>
                <a:solidFill>
                  <a:schemeClr val="tx1"/>
                </a:solidFill>
              </a:rPr>
              <a:t>Landsrepresentativt utvalg (</a:t>
            </a:r>
            <a:r>
              <a:rPr lang="nb-NO" sz="4400" dirty="0" smtClean="0">
                <a:solidFill>
                  <a:schemeClr val="tx1"/>
                </a:solidFill>
              </a:rPr>
              <a:t>internettbefolkning) 18 </a:t>
            </a:r>
            <a:r>
              <a:rPr lang="nb-NO" sz="4400" dirty="0">
                <a:solidFill>
                  <a:schemeClr val="tx1"/>
                </a:solidFill>
              </a:rPr>
              <a:t>år+.  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endParaRPr lang="nb-NO" sz="4400" b="1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Utvalg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 smtClean="0">
                <a:solidFill>
                  <a:schemeClr val="tx1"/>
                </a:solidFill>
              </a:rPr>
              <a:t>Undersøkelsen er gjennomført i </a:t>
            </a:r>
            <a:r>
              <a:rPr lang="nb-NO" sz="4400" dirty="0">
                <a:solidFill>
                  <a:schemeClr val="tx1"/>
                </a:solidFill>
              </a:rPr>
              <a:t>Norstats respondentpanel, som består av cirka 83 000 nordmenn som har tilgang til internett. </a:t>
            </a:r>
            <a:r>
              <a:rPr lang="nb-NO" sz="4400" dirty="0" smtClean="0">
                <a:solidFill>
                  <a:schemeClr val="tx1"/>
                </a:solidFill>
              </a:rPr>
              <a:t>Medlemmene i panelet er primært rekruttert </a:t>
            </a:r>
            <a:r>
              <a:rPr lang="nb-NO" sz="4400" dirty="0">
                <a:solidFill>
                  <a:schemeClr val="tx1"/>
                </a:solidFill>
              </a:rPr>
              <a:t>via landsrepresentative </a:t>
            </a:r>
            <a:r>
              <a:rPr lang="nb-NO" sz="4400" dirty="0" smtClean="0">
                <a:solidFill>
                  <a:schemeClr val="tx1"/>
                </a:solidFill>
              </a:rPr>
              <a:t>telefonundersøkelser. Utvalget </a:t>
            </a:r>
            <a:r>
              <a:rPr lang="nb-NO" sz="4400" dirty="0">
                <a:solidFill>
                  <a:schemeClr val="tx1"/>
                </a:solidFill>
              </a:rPr>
              <a:t>blir trukket tilfeldig og proporsjonalt i forhold til den enkelte landsdels befolkningstall og kvoteres på kjønn og fylke.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endParaRPr lang="nb-NO" sz="4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 smtClean="0">
                <a:solidFill>
                  <a:schemeClr val="tx1"/>
                </a:solidFill>
                <a:cs typeface="Times New Roman" pitchFamily="18" charset="0"/>
              </a:rPr>
              <a:t>Resultatene </a:t>
            </a:r>
            <a:r>
              <a:rPr lang="nb-NO" sz="4400" dirty="0">
                <a:solidFill>
                  <a:schemeClr val="tx1"/>
                </a:solidFill>
                <a:cs typeface="Times New Roman" pitchFamily="18" charset="0"/>
              </a:rPr>
              <a:t>er veiet på kjønn, alder og geografi i henhold til offentlig statistikk.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None/>
            </a:pPr>
            <a:r>
              <a:rPr lang="nb-NO" sz="4400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Metode / tidsperiode feltarbeid 	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4400" dirty="0">
                <a:solidFill>
                  <a:schemeClr val="tx1"/>
                </a:solidFill>
              </a:rPr>
              <a:t>Datainnsamlingen ble gjennomført som web-intervju i perioden </a:t>
            </a:r>
            <a:r>
              <a:rPr lang="nb-NO" sz="4400" dirty="0" smtClean="0">
                <a:solidFill>
                  <a:schemeClr val="tx1"/>
                </a:solidFill>
              </a:rPr>
              <a:t>13.–21. november 2014</a:t>
            </a:r>
            <a:r>
              <a:rPr lang="nb-NO" sz="4400" dirty="0">
                <a:solidFill>
                  <a:schemeClr val="tx1"/>
                </a:solidFill>
              </a:rPr>
              <a:t>.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rgbClr val="00589E"/>
              </a:buClr>
              <a:buNone/>
            </a:pPr>
            <a:r>
              <a:rPr lang="nb-NO" sz="4400" dirty="0">
                <a:solidFill>
                  <a:schemeClr val="tx1"/>
                </a:solidFill>
              </a:rPr>
              <a:t> 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Antall intervju 	</a:t>
            </a:r>
          </a:p>
          <a:p>
            <a:pPr marL="92075" indent="0" defTabSz="814388">
              <a:lnSpc>
                <a:spcPct val="120000"/>
              </a:lnSpc>
              <a:spcBef>
                <a:spcPts val="300"/>
              </a:spcBef>
              <a:buClr>
                <a:schemeClr val="accent2"/>
              </a:buClr>
              <a:buNone/>
            </a:pPr>
            <a:r>
              <a:rPr lang="nb-NO" sz="4400" dirty="0">
                <a:solidFill>
                  <a:schemeClr val="tx1"/>
                </a:solidFill>
                <a:ea typeface="ＭＳ Ｐゴシック" pitchFamily="34" charset="-128"/>
              </a:rPr>
              <a:t>Totalt 1 000 intervju. </a:t>
            </a:r>
            <a:r>
              <a:rPr lang="nb-NO" sz="4400" b="1" dirty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nb-NO" sz="44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92075" indent="0" defTabSz="814388">
              <a:buClr>
                <a:schemeClr val="accent2"/>
              </a:buClr>
              <a:buNone/>
            </a:pPr>
            <a:endParaRPr lang="nb-NO" sz="4400" dirty="0" smtClean="0"/>
          </a:p>
          <a:p>
            <a:pPr marL="92075" indent="0" defTabSz="814388" eaLnBrk="1" hangingPunct="1">
              <a:buClr>
                <a:srgbClr val="00589E"/>
              </a:buClr>
              <a:buFont typeface="Wingdings" pitchFamily="2" charset="2"/>
              <a:buNone/>
            </a:pPr>
            <a:endParaRPr lang="nb-NO" sz="4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92075" indent="0" defTabSz="814388" eaLnBrk="1" hangingPunct="1">
              <a:spcBef>
                <a:spcPct val="5000"/>
              </a:spcBef>
              <a:buClr>
                <a:srgbClr val="00589E"/>
              </a:buClr>
              <a:buFont typeface="Wingdings" pitchFamily="2" charset="2"/>
              <a:buNone/>
            </a:pPr>
            <a:endParaRPr lang="nb-NO" sz="4400" dirty="0" smtClean="0">
              <a:ea typeface="ＭＳ Ｐゴシック" pitchFamily="34" charset="-128"/>
            </a:endParaRPr>
          </a:p>
          <a:p>
            <a:pPr marL="92075" indent="0" defTabSz="814388" eaLnBrk="1" hangingPunct="1">
              <a:spcBef>
                <a:spcPct val="5000"/>
              </a:spcBef>
              <a:buClr>
                <a:srgbClr val="00589E"/>
              </a:buClr>
              <a:buFont typeface="Wingdings" pitchFamily="2" charset="2"/>
              <a:buNone/>
            </a:pPr>
            <a:r>
              <a:rPr lang="nb-NO" sz="4400" i="1" dirty="0" smtClean="0"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03911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542211"/>
              </p:ext>
            </p:extLst>
          </p:nvPr>
        </p:nvGraphicFramePr>
        <p:xfrm>
          <a:off x="899592" y="1988840"/>
          <a:ext cx="6768753" cy="4302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99175" y="836712"/>
            <a:ext cx="7272808" cy="75405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  <a:defRPr/>
            </a:pPr>
            <a:r>
              <a:rPr lang="nb-NO" sz="2000" dirty="0" smtClean="0">
                <a:solidFill>
                  <a:schemeClr val="accent1"/>
                </a:solidFill>
              </a:rPr>
              <a:t>6 av 10 bytter gaver de ikke trenger eller ikke liker. </a:t>
            </a:r>
            <a:endParaRPr lang="nb-NO" sz="2000" dirty="0">
              <a:solidFill>
                <a:schemeClr val="accent1"/>
              </a:solidFill>
            </a:endParaRPr>
          </a:p>
          <a:p>
            <a:pPr>
              <a:spcBef>
                <a:spcPts val="600"/>
              </a:spcBef>
              <a:defRPr/>
            </a:pPr>
            <a:endParaRPr lang="nb-NO" sz="1000" dirty="0" smtClean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  <a:defRPr/>
            </a:pPr>
            <a:r>
              <a:rPr lang="nb-NO" sz="1400" i="1" dirty="0">
                <a:solidFill>
                  <a:schemeClr val="tx1"/>
                </a:solidFill>
              </a:rPr>
              <a:t>Pleier du å bytte gaver du ikke trenger eller ikke liker?</a:t>
            </a:r>
            <a:endParaRPr lang="nb-NO" sz="1400" i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invGray">
          <a:xfrm>
            <a:off x="-508" y="6381328"/>
            <a:ext cx="658873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marL="568325" indent="-568325"/>
            <a:r>
              <a:rPr lang="nb-NO" sz="1200" i="1" dirty="0" smtClean="0"/>
              <a:t>	Base: 1 000 intervju</a:t>
            </a:r>
            <a:r>
              <a:rPr lang="nb-NO" sz="1200" i="1" dirty="0"/>
              <a:t>. </a:t>
            </a:r>
            <a:r>
              <a:rPr lang="nb-NO" sz="1200" i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2974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brukerradet">
  <a:themeElements>
    <a:clrScheme name="Custom 1">
      <a:dk1>
        <a:sysClr val="windowText" lastClr="000000"/>
      </a:dk1>
      <a:lt1>
        <a:sysClr val="window" lastClr="FFFFFF"/>
      </a:lt1>
      <a:dk2>
        <a:srgbClr val="004959"/>
      </a:dk2>
      <a:lt2>
        <a:srgbClr val="38CED5"/>
      </a:lt2>
      <a:accent1>
        <a:srgbClr val="38CED5"/>
      </a:accent1>
      <a:accent2>
        <a:srgbClr val="0C737D"/>
      </a:accent2>
      <a:accent3>
        <a:srgbClr val="89C540"/>
      </a:accent3>
      <a:accent4>
        <a:srgbClr val="F89A1C"/>
      </a:accent4>
      <a:accent5>
        <a:srgbClr val="505050"/>
      </a:accent5>
      <a:accent6>
        <a:srgbClr val="07456B"/>
      </a:accent6>
      <a:hlink>
        <a:srgbClr val="004959"/>
      </a:hlink>
      <a:folHlink>
        <a:srgbClr val="F79646"/>
      </a:folHlink>
    </a:clrScheme>
    <a:fontScheme name="Santan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Forbrukerradet</Template>
  <TotalTime>4</TotalTime>
  <Words>111</Words>
  <Application>Microsoft Office PowerPoint</Application>
  <PresentationFormat>Skjermfremvisning (4:3)</PresentationFormat>
  <Paragraphs>26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4" baseType="lpstr">
      <vt:lpstr>Forbrukerradet</vt:lpstr>
      <vt:lpstr>Befolkningsundersøkelse  gjennomført  for Forbrukerrådet  av Norstat – november 2014    </vt:lpstr>
      <vt:lpstr>Utvalg og metode   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Befolkningsundersøkelse  gjennomført  for Forbrukerrådet  av Norstat – november 2014    </dc:title>
  <dc:creator>Windows User</dc:creator>
  <dc:description>Template by addpoint.no</dc:description>
  <cp:lastModifiedBy>Windows User</cp:lastModifiedBy>
  <cp:revision>2</cp:revision>
  <dcterms:created xsi:type="dcterms:W3CDTF">2014-12-10T12:11:32Z</dcterms:created>
  <dcterms:modified xsi:type="dcterms:W3CDTF">2014-12-23T09:46:11Z</dcterms:modified>
  <cp:contentStatus>Endelig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by">
    <vt:lpwstr>addpoint.no</vt:lpwstr>
  </property>
  <property fmtid="{D5CDD505-2E9C-101B-9397-08002B2CF9AE}" pid="3" name="_MarkAsFinal">
    <vt:bool>true</vt:bool>
  </property>
</Properties>
</file>