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notesSlides/notesSlide18.xml" ContentType="application/vnd.openxmlformats-officedocument.presentationml.notesSlide+xml"/>
  <Override PartName="/ppt/charts/chart14.xml" ContentType="application/vnd.openxmlformats-officedocument.drawingml.chart+xml"/>
  <Override PartName="/ppt/notesSlides/notesSlide19.xml" ContentType="application/vnd.openxmlformats-officedocument.presentationml.notesSl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3" r:id="rId3"/>
    <p:sldId id="330" r:id="rId4"/>
    <p:sldId id="350" r:id="rId5"/>
    <p:sldId id="342" r:id="rId6"/>
    <p:sldId id="338" r:id="rId7"/>
    <p:sldId id="351" r:id="rId8"/>
    <p:sldId id="340" r:id="rId9"/>
    <p:sldId id="352" r:id="rId10"/>
    <p:sldId id="344" r:id="rId11"/>
    <p:sldId id="345" r:id="rId12"/>
    <p:sldId id="353" r:id="rId13"/>
    <p:sldId id="346" r:id="rId14"/>
    <p:sldId id="354" r:id="rId15"/>
    <p:sldId id="347" r:id="rId16"/>
    <p:sldId id="348" r:id="rId17"/>
    <p:sldId id="355" r:id="rId18"/>
    <p:sldId id="349" r:id="rId19"/>
    <p:sldId id="356" r:id="rId2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167" autoAdjust="0"/>
  </p:normalViewPr>
  <p:slideViewPr>
    <p:cSldViewPr snapToObjects="1">
      <p:cViewPr>
        <p:scale>
          <a:sx n="100" d="100"/>
          <a:sy n="100" d="100"/>
        </p:scale>
        <p:origin x="-114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l">
              <a:defRPr sz="2400"/>
            </a:pPr>
            <a:r>
              <a:rPr lang="nb-NO" sz="2000" b="0" i="1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Skal du reise med fly i sommer? </a:t>
            </a:r>
          </a:p>
        </c:rich>
      </c:tx>
      <c:layout>
        <c:manualLayout>
          <c:xMode val="edge"/>
          <c:yMode val="edge"/>
          <c:x val="0.218081385340579"/>
          <c:y val="0.0055268584320911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0523116479121"/>
          <c:y val="0.178320438958146"/>
          <c:w val="0.534535514572455"/>
          <c:h val="0.71271401942994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192608864582812"/>
                  <c:y val="-0.071875001271735"/>
                </c:manualLayout>
              </c:layout>
              <c:tx>
                <c:rich>
                  <a:bodyPr/>
                  <a:lstStyle/>
                  <a:p>
                    <a:pPr>
                      <a:defRPr sz="1800" b="0">
                        <a:solidFill>
                          <a:schemeClr val="tx1"/>
                        </a:solidFill>
                      </a:defRPr>
                    </a:pPr>
                    <a:r>
                      <a:rPr lang="en-US" b="0" dirty="0" err="1"/>
                      <a:t>Ja</a:t>
                    </a:r>
                    <a:r>
                      <a:rPr lang="en-US" b="0" dirty="0"/>
                      <a:t> </a:t>
                    </a:r>
                    <a:endParaRPr lang="en-US" b="0" dirty="0" smtClean="0"/>
                  </a:p>
                  <a:p>
                    <a:pPr>
                      <a:defRPr sz="1800" b="0">
                        <a:solidFill>
                          <a:schemeClr val="tx1"/>
                        </a:solidFill>
                      </a:defRPr>
                    </a:pPr>
                    <a:r>
                      <a:rPr lang="en-US" b="0" dirty="0" smtClean="0"/>
                      <a:t>56 </a:t>
                    </a:r>
                    <a:r>
                      <a:rPr lang="en-US" b="0" dirty="0"/>
                      <a:t>%</a:t>
                    </a:r>
                    <a:endParaRPr lang="en-US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0.149549927907888"/>
                  <c:y val="-0.103046954896749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err="1"/>
                      <a:t>Nei</a:t>
                    </a:r>
                    <a:r>
                      <a:rPr lang="en-US" b="0" dirty="0"/>
                      <a:t> </a:t>
                    </a:r>
                    <a:endParaRPr lang="en-US" b="0" dirty="0" smtClean="0"/>
                  </a:p>
                  <a:p>
                    <a:r>
                      <a:rPr lang="en-US" b="0" dirty="0" smtClean="0"/>
                      <a:t>23 </a:t>
                    </a:r>
                    <a:r>
                      <a:rPr lang="en-US" b="0" dirty="0"/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0.147465376252455"/>
                  <c:y val="0.165556696386604"/>
                </c:manualLayout>
              </c:layout>
              <c:tx>
                <c:rich>
                  <a:bodyPr/>
                  <a:lstStyle/>
                  <a:p>
                    <a:pPr>
                      <a:defRPr sz="1800" b="0">
                        <a:solidFill>
                          <a:schemeClr val="tx1"/>
                        </a:solidFill>
                      </a:defRPr>
                    </a:pPr>
                    <a:r>
                      <a:rPr lang="en-US" b="0" dirty="0"/>
                      <a:t>Vet </a:t>
                    </a:r>
                    <a:r>
                      <a:rPr lang="en-US" b="0" dirty="0" err="1"/>
                      <a:t>ikke</a:t>
                    </a:r>
                    <a:r>
                      <a:rPr lang="en-US" b="0" dirty="0"/>
                      <a:t> </a:t>
                    </a:r>
                    <a:endParaRPr lang="en-US" b="0" dirty="0" smtClean="0"/>
                  </a:p>
                  <a:p>
                    <a:pPr>
                      <a:defRPr sz="1800" b="0">
                        <a:solidFill>
                          <a:schemeClr val="tx1"/>
                        </a:solidFill>
                      </a:defRPr>
                    </a:pPr>
                    <a:r>
                      <a:rPr lang="en-US" b="0" dirty="0" smtClean="0"/>
                      <a:t>21 </a:t>
                    </a:r>
                    <a:r>
                      <a:rPr lang="en-US" b="0" dirty="0"/>
                      <a:t>%</a:t>
                    </a:r>
                    <a:endParaRPr lang="en-US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spPr/>
              <c:txPr>
                <a:bodyPr/>
                <a:lstStyle/>
                <a:p>
                  <a:pPr>
                    <a:defRPr sz="18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0.56</c:v>
                </c:pt>
                <c:pt idx="1">
                  <c:v>0.23</c:v>
                </c:pt>
                <c:pt idx="2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ln w="0"/>
      </c:spPr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Krevde utleier deg for penger i ettertid hvor du var uenig i årsaken sist gang du leide bil?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nb-NO" sz="800" b="0" i="1" u="none" strike="noStrike" kern="1200" baseline="0" dirty="0" smtClean="0">
              <a:solidFill>
                <a:prstClr val="black"/>
              </a:solidFill>
              <a:latin typeface="+mn-lt"/>
              <a:ea typeface="MS P????"/>
              <a:cs typeface="MS P????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nb-NO" sz="14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Eksempelvis påstått skade, overskredet antall kilometer eller lignende.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nb-NO" sz="1200" b="0" i="1" u="none" strike="noStrike" kern="1200" baseline="0" dirty="0" smtClean="0">
              <a:solidFill>
                <a:prstClr val="black"/>
              </a:solidFill>
              <a:latin typeface="+mn-lt"/>
              <a:ea typeface="MS P????"/>
              <a:cs typeface="MS P????"/>
            </a:endParaRPr>
          </a:p>
        </c:rich>
      </c:tx>
      <c:layout>
        <c:manualLayout>
          <c:xMode val="edge"/>
          <c:yMode val="edge"/>
          <c:x val="0.0"/>
          <c:y val="0.0073306992337164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5782255537612"/>
          <c:y val="0.273996647509579"/>
          <c:w val="0.569992002625352"/>
          <c:h val="0.67697261052762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00701087213656811"/>
                  <c:y val="0.221897030651341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0805168877598544"/>
                  <c:y val="-0.21654057417150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0795034471430625"/>
                  <c:y val="0.120298611111111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0.03</c:v>
                </c:pt>
                <c:pt idx="1">
                  <c:v>0.96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9052714681534"/>
          <c:y val="0.038330286494423"/>
          <c:w val="0.440634963118576"/>
          <c:h val="0.88991961015112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10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'Ark1'!$A$1:$A$7</c:f>
              <c:strCache>
                <c:ptCount val="7"/>
                <c:pt idx="0">
                  <c:v>Vet ikke/kan ikke svare  </c:v>
                </c:pt>
                <c:pt idx="1">
                  <c:v>Ingen av disse tilfellene er gyldig grunn til å klage</c:v>
                </c:pt>
                <c:pt idx="2">
                  <c:v>At det regner hele ferien, selv om stedet er markedsført som solsikkert </c:v>
                </c:pt>
                <c:pt idx="3">
                  <c:v>At det er kaldt på hotellrommet  </c:v>
                </c:pt>
                <c:pt idx="4">
                  <c:v>At leiebilen ikke er så bra modell som lovet</c:v>
                </c:pt>
                <c:pt idx="5">
                  <c:v>At det er lengre til stranden enn lovet</c:v>
                </c:pt>
                <c:pt idx="6">
                  <c:v>At du ikke får den utsikten fra rommet som du var lovet </c:v>
                </c:pt>
              </c:strCache>
            </c:strRef>
          </c:cat>
          <c:val>
            <c:numRef>
              <c:f>'Ark1'!$B$1:$B$7</c:f>
              <c:numCache>
                <c:formatCode>0%</c:formatCode>
                <c:ptCount val="7"/>
                <c:pt idx="0">
                  <c:v>0.22</c:v>
                </c:pt>
                <c:pt idx="1">
                  <c:v>0.19</c:v>
                </c:pt>
                <c:pt idx="2">
                  <c:v>0.05</c:v>
                </c:pt>
                <c:pt idx="3">
                  <c:v>0.21</c:v>
                </c:pt>
                <c:pt idx="4">
                  <c:v>0.3</c:v>
                </c:pt>
                <c:pt idx="5">
                  <c:v>0.4</c:v>
                </c:pt>
                <c:pt idx="6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136924984"/>
        <c:axId val="2136928072"/>
      </c:barChart>
      <c:catAx>
        <c:axId val="21369249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nb-NO"/>
          </a:p>
        </c:txPr>
        <c:crossAx val="2136928072"/>
        <c:crosses val="autoZero"/>
        <c:auto val="1"/>
        <c:lblAlgn val="ctr"/>
        <c:lblOffset val="100"/>
        <c:noMultiLvlLbl val="0"/>
      </c:catAx>
      <c:valAx>
        <c:axId val="2136928072"/>
        <c:scaling>
          <c:orientation val="minMax"/>
          <c:max val="1.0"/>
          <c:min val="0.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nb-NO"/>
          </a:p>
        </c:txPr>
        <c:crossAx val="2136924984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600" b="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Har du reiseforsikring? </a:t>
            </a:r>
          </a:p>
        </c:rich>
      </c:tx>
      <c:layout>
        <c:manualLayout>
          <c:xMode val="edge"/>
          <c:yMode val="edge"/>
          <c:x val="0.146526065832276"/>
          <c:y val="0.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7755689468364"/>
          <c:y val="0.202153429516918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0754126287454223"/>
                  <c:y val="0.1507840764742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56050396109834"/>
                  <c:y val="0.109397030651341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0.9</c:v>
                </c:pt>
                <c:pt idx="1">
                  <c:v>0.07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600" b="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 Har du undersøkt markedet for å finne den beste reiseforsikringen for deg? </a:t>
            </a:r>
          </a:p>
        </c:rich>
      </c:tx>
      <c:layout>
        <c:manualLayout>
          <c:xMode val="edge"/>
          <c:yMode val="edge"/>
          <c:x val="0.0917297095488552"/>
          <c:y val="0.0012482644572295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7755689468364"/>
          <c:y val="0.202153429516918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168776584417987"/>
                  <c:y val="0.0671545780046217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774396370801"/>
                  <c:y val="-0.1183515071715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464275336928375"/>
                  <c:y val="0.116577825670498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0.29</c:v>
                </c:pt>
                <c:pt idx="1">
                  <c:v>0.68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600" b="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Når du er i utlandet, har du begrenset mobilbruken din av frykt for høy regning? </a:t>
            </a:r>
          </a:p>
        </c:rich>
      </c:tx>
      <c:layout>
        <c:manualLayout>
          <c:xMode val="edge"/>
          <c:yMode val="edge"/>
          <c:x val="0.0257715310834409"/>
          <c:y val="0.0023613505747126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7755689468364"/>
          <c:y val="0.202153429516918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0754126287454223"/>
                  <c:y val="0.1507840764742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266555466526634"/>
                  <c:y val="0.115479383590673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0.8</c:v>
                </c:pt>
                <c:pt idx="1">
                  <c:v>0.19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600" b="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Har du undersøkt markedet for å finne det beste mobiltelefonabonnementet for deg? </a:t>
            </a:r>
          </a:p>
        </c:rich>
      </c:tx>
      <c:layout>
        <c:manualLayout>
          <c:xMode val="edge"/>
          <c:yMode val="edge"/>
          <c:x val="0.0917297095488552"/>
          <c:y val="0.0012482644572295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7755689468364"/>
          <c:y val="0.202153429516918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168776584417987"/>
                  <c:y val="0.0671545780046217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5774396370801"/>
                  <c:y val="-0.1183515071715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599945803742605"/>
                  <c:y val="0.122660201149425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0.34</c:v>
                </c:pt>
                <c:pt idx="1">
                  <c:v>0.64</c:v>
                </c:pt>
                <c:pt idx="2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20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Skal du sende bagasje med fly i sommer? </a:t>
            </a:r>
          </a:p>
        </c:rich>
      </c:tx>
      <c:layout>
        <c:manualLayout>
          <c:xMode val="edge"/>
          <c:yMode val="edge"/>
          <c:x val="0.150441233007766"/>
          <c:y val="0.0038231954582319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0197525435002"/>
          <c:y val="0.189278386050284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0140574607942095"/>
                  <c:y val="-0.391965891422394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578963801946015"/>
                  <c:y val="0.116239703065134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0.88</c:v>
                </c:pt>
                <c:pt idx="1">
                  <c:v>0.07</c:v>
                </c:pt>
                <c:pt idx="2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600" b="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Frykter du at bagasjen ikke kommer frem? </a:t>
            </a:r>
          </a:p>
        </c:rich>
      </c:tx>
      <c:layout>
        <c:manualLayout>
          <c:xMode val="edge"/>
          <c:yMode val="edge"/>
          <c:x val="0.0542712238512315"/>
          <c:y val="0.0020354406130268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7755689468364"/>
          <c:y val="0.202153429516918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0914170226060984"/>
                  <c:y val="0.162861886666872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30245710516357"/>
                  <c:y val="-0.23443648440980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535076276058463"/>
                  <c:y val="0.122660201149425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0.14</c:v>
                </c:pt>
                <c:pt idx="1">
                  <c:v>0.82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200" b="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Har bagasjen din vært savnet etter flyreise i løpet av de tre siste årene? </a:t>
            </a:r>
          </a:p>
        </c:rich>
      </c:tx>
      <c:layout>
        <c:manualLayout>
          <c:xMode val="edge"/>
          <c:yMode val="edge"/>
          <c:x val="0.072389819095883"/>
          <c:y val="0.0012482644572295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7755689468364"/>
          <c:y val="0.202153429516918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120426858285557"/>
                  <c:y val="0.154170155838628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5527962512084"/>
                  <c:y val="-0.13589895237423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380161926598638"/>
                  <c:y val="0.12390158045977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Husker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0.19</c:v>
                </c:pt>
                <c:pt idx="1">
                  <c:v>0.8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20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Var du fornøyd med hjelpen du fikk fra flyselskapet sist gang bagasjen din var savnet? </a:t>
            </a:r>
          </a:p>
        </c:rich>
      </c:tx>
      <c:layout>
        <c:manualLayout>
          <c:xMode val="edge"/>
          <c:yMode val="edge"/>
          <c:x val="0.00146700871620325"/>
          <c:y val="0.0020354406130268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7755689468364"/>
          <c:y val="0.202153429516918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197786420097446"/>
                  <c:y val="-0.0936337005479582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215550947032811"/>
                  <c:y val="0.0800836557237794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0.72</c:v>
                </c:pt>
                <c:pt idx="1">
                  <c:v>0.27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 algn="ctr">
              <a:defRPr sz="160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Vet du hvor mye forsinket flyet må være før du har krav på tilbud om mat og drikke?</a:t>
            </a:r>
          </a:p>
        </c:rich>
      </c:tx>
      <c:layout>
        <c:manualLayout>
          <c:xMode val="edge"/>
          <c:yMode val="edge"/>
          <c:x val="0.0998558157762691"/>
          <c:y val="0.00035852752217600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0523116479121"/>
          <c:y val="0.178320438958146"/>
          <c:w val="0.534535514572455"/>
          <c:h val="0.71271401942994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103347491304385"/>
                  <c:y val="0.166882963350023"/>
                </c:manualLayout>
              </c:layout>
              <c:tx>
                <c:rich>
                  <a:bodyPr/>
                  <a:lstStyle/>
                  <a:p>
                    <a:pPr>
                      <a:defRPr sz="1400" b="0">
                        <a:solidFill>
                          <a:schemeClr val="tx1"/>
                        </a:solidFill>
                      </a:defRPr>
                    </a:pPr>
                    <a:r>
                      <a:rPr lang="en-US" sz="1400" b="0" err="1"/>
                      <a:t>Ja</a:t>
                    </a:r>
                    <a:r>
                      <a:rPr lang="en-US" sz="1400" b="0"/>
                      <a:t> </a:t>
                    </a:r>
                    <a:endParaRPr lang="en-US" sz="1400" b="0" smtClean="0"/>
                  </a:p>
                  <a:p>
                    <a:pPr>
                      <a:defRPr sz="1400" b="0">
                        <a:solidFill>
                          <a:schemeClr val="tx1"/>
                        </a:solidFill>
                      </a:defRPr>
                    </a:pPr>
                    <a:r>
                      <a:rPr lang="en-US" sz="1400" b="0" smtClean="0"/>
                      <a:t>14 </a:t>
                    </a:r>
                    <a:r>
                      <a:rPr lang="en-US" sz="1400" b="0"/>
                      <a:t>%</a:t>
                    </a:r>
                    <a:endParaRPr lang="en-US" b="1"/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0" dirty="0" err="1"/>
                      <a:t>Nei</a:t>
                    </a:r>
                    <a:r>
                      <a:rPr lang="en-US" sz="1400" b="0" dirty="0"/>
                      <a:t> </a:t>
                    </a:r>
                    <a:endParaRPr lang="en-US" sz="1400" b="0" dirty="0" smtClean="0"/>
                  </a:p>
                  <a:p>
                    <a:r>
                      <a:rPr lang="en-US" sz="1400" b="0" dirty="0" smtClean="0"/>
                      <a:t>74 </a:t>
                    </a:r>
                    <a:r>
                      <a:rPr lang="en-US" sz="1400" b="0" dirty="0"/>
                      <a:t>%</a:t>
                    </a:r>
                    <a:endParaRPr lang="en-US" b="1" dirty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0.101104150820849"/>
                  <c:y val="0.17426818265614"/>
                </c:manualLayout>
              </c:layout>
              <c:tx>
                <c:rich>
                  <a:bodyPr/>
                  <a:lstStyle/>
                  <a:p>
                    <a:pPr>
                      <a:defRPr sz="1400" b="0">
                        <a:solidFill>
                          <a:schemeClr val="tx1"/>
                        </a:solidFill>
                      </a:defRPr>
                    </a:pPr>
                    <a:r>
                      <a:rPr lang="en-US" sz="1400" b="0" dirty="0"/>
                      <a:t>Vet </a:t>
                    </a:r>
                    <a:r>
                      <a:rPr lang="en-US" sz="1400" b="0" dirty="0" err="1"/>
                      <a:t>ikke</a:t>
                    </a:r>
                    <a:r>
                      <a:rPr lang="en-US" sz="1400" b="0" dirty="0"/>
                      <a:t> </a:t>
                    </a:r>
                    <a:endParaRPr lang="en-US" sz="1400" b="0" dirty="0" smtClean="0"/>
                  </a:p>
                  <a:p>
                    <a:pPr>
                      <a:defRPr sz="1400" b="0">
                        <a:solidFill>
                          <a:schemeClr val="tx1"/>
                        </a:solidFill>
                      </a:defRPr>
                    </a:pPr>
                    <a:r>
                      <a:rPr lang="en-US" sz="1400" b="0" dirty="0" smtClean="0"/>
                      <a:t>12 </a:t>
                    </a:r>
                    <a:r>
                      <a:rPr lang="en-US" sz="1400" b="0" dirty="0"/>
                      <a:t>%</a:t>
                    </a:r>
                    <a:endParaRPr lang="en-US" b="1" dirty="0"/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0.14</c:v>
                </c:pt>
                <c:pt idx="1">
                  <c:v>0.74</c:v>
                </c:pt>
                <c:pt idx="2">
                  <c:v>0.12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ln w="0"/>
      </c:spPr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600" b="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Skal du leie bil i sommer? </a:t>
            </a:r>
          </a:p>
        </c:rich>
      </c:tx>
      <c:layout>
        <c:manualLayout>
          <c:xMode val="edge"/>
          <c:yMode val="edge"/>
          <c:x val="0.146526065832276"/>
          <c:y val="0.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7755689468364"/>
          <c:y val="0.202153429516918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0849703924551077"/>
                  <c:y val="0.142685278799158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0613917157756908"/>
                  <c:y val="-0.1894950452250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892929123158856"/>
                  <c:y val="0.151032567049808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0.14</c:v>
                </c:pt>
                <c:pt idx="1">
                  <c:v>0.74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/>
          <a:lstStyle/>
          <a:p>
            <a:pPr algn="l">
              <a:defRPr sz="1600" b="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Har du satt deg inn i forsikring </a:t>
            </a:r>
          </a:p>
          <a:p>
            <a:pPr algn="l">
              <a:defRPr sz="1600" b="0"/>
            </a:pPr>
            <a:r>
              <a:rPr lang="nb-NO" sz="1600" b="0" i="1" u="none" strike="noStrike" kern="1200" baseline="0" dirty="0" smtClean="0">
                <a:solidFill>
                  <a:prstClr val="black"/>
                </a:solidFill>
                <a:latin typeface="+mn-lt"/>
                <a:ea typeface="MS P????"/>
                <a:cs typeface="MS P????"/>
              </a:rPr>
              <a:t>og andre vilkår knyttet til leie av bil? </a:t>
            </a:r>
          </a:p>
        </c:rich>
      </c:tx>
      <c:layout>
        <c:manualLayout>
          <c:xMode val="edge"/>
          <c:yMode val="edge"/>
          <c:x val="0.0894685134700133"/>
          <c:y val="0.0012483237547892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7755689468364"/>
          <c:y val="0.202153429516918"/>
          <c:w val="0.579661947851838"/>
          <c:h val="0.688457487567093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bg2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Lbls>
            <c:dLbl>
              <c:idx val="0"/>
              <c:layout>
                <c:manualLayout>
                  <c:x val="-0.197786420097446"/>
                  <c:y val="-0.0936337005479582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0599944023313648"/>
                  <c:y val="0.131783764367816"/>
                </c:manualLayout>
              </c:layout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nb-NO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0.6</c:v>
                </c:pt>
                <c:pt idx="1">
                  <c:v>0.37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nb-NO" sz="1600" b="0" i="1" dirty="0"/>
              <a:t>Har du leid bil i løpet av de tre siste årene?</a:t>
            </a:r>
          </a:p>
        </c:rich>
      </c:tx>
      <c:layout>
        <c:manualLayout>
          <c:xMode val="edge"/>
          <c:yMode val="edge"/>
          <c:x val="0.211737257951731"/>
          <c:y val="0.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474562240502763"/>
          <c:y val="0.215765571051599"/>
          <c:w val="0.458663656034092"/>
          <c:h val="0.660268595402552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chemeClr val="bg2"/>
            </a:solidFill>
            <a:ln w="22743">
              <a:noFill/>
            </a:ln>
          </c:spPr>
          <c:invertIfNegative val="0"/>
          <c:dLbls>
            <c:spPr>
              <a:noFill/>
              <a:ln w="22743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Nei </c:v>
                </c:pt>
                <c:pt idx="1">
                  <c:v>Ja, i utlandet</c:v>
                </c:pt>
                <c:pt idx="2">
                  <c:v>Ja, i Norge 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0.58</c:v>
                </c:pt>
                <c:pt idx="1">
                  <c:v>0.31</c:v>
                </c:pt>
                <c:pt idx="2">
                  <c:v>0.16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136798920"/>
        <c:axId val="2136807784"/>
      </c:barChart>
      <c:catAx>
        <c:axId val="2136798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8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2136807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36807784"/>
        <c:scaling>
          <c:orientation val="minMax"/>
          <c:max val="1.0"/>
        </c:scaling>
        <c:delete val="0"/>
        <c:axPos val="b"/>
        <c:numFmt formatCode="0%" sourceLinked="1"/>
        <c:majorTickMark val="out"/>
        <c:minorTickMark val="none"/>
        <c:tickLblPos val="nextTo"/>
        <c:spPr>
          <a:ln w="284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2136798920"/>
        <c:crosses val="autoZero"/>
        <c:crossBetween val="between"/>
        <c:majorUnit val="0.2"/>
      </c:valAx>
      <c:spPr>
        <a:noFill/>
        <a:ln w="2539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+mn-lt"/>
          <a:ea typeface="MS P????"/>
          <a:cs typeface="MS P????"/>
        </a:defRPr>
      </a:pPr>
      <a:endParaRPr lang="nb-NO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B9EBDA-761F-4AAE-B31A-F38B7A422527}" type="doc">
      <dgm:prSet loTypeId="urn:diagrams.loki3.com/BracketList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D7CDFAE0-4AEA-4CBB-9553-2CA2586A6ACC}" type="pres">
      <dgm:prSet presAssocID="{39B9EBDA-761F-4AAE-B31A-F38B7A42252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</dgm:ptLst>
  <dgm:cxnLst>
    <dgm:cxn modelId="{B938AA8B-B5DA-4C5F-AB8A-B8527E0876F2}" type="presOf" srcId="{39B9EBDA-761F-4AAE-B31A-F38B7A422527}" destId="{D7CDFAE0-4AEA-4CBB-9553-2CA2586A6ACC}" srcOrd="0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Liste over loddrette grupper"/>
  <dgm:desc val="Brukes til å vise grupperte blokker med informasjon. Passer godt til store mengder tekst på nivå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67ABA8-5EA2-4786-A4DA-64AFECF5C100}" type="datetimeFigureOut">
              <a:rPr lang="nb-NO" smtClean="0"/>
              <a:pPr/>
              <a:t>30.09.15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D615A-40DC-4705-AE68-620C70830ED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1965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D615A-40DC-4705-AE68-620C70830ED2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10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11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12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13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14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6D1CE-0B42-4369-A54C-D8389C8FE160}" type="slidenum">
              <a:rPr lang="nb-NO" smtClean="0"/>
              <a:pPr/>
              <a:t>15</a:t>
            </a:fld>
            <a:endParaRPr lang="nb-NO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16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17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18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19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28950" y="557213"/>
            <a:ext cx="3419475" cy="25654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6601" y="3225317"/>
            <a:ext cx="4107524" cy="4850423"/>
          </a:xfrm>
          <a:noFill/>
          <a:ln/>
        </p:spPr>
        <p:txBody>
          <a:bodyPr lIns="89491" tIns="44745" rIns="89491" bIns="44745"/>
          <a:lstStyle/>
          <a:p>
            <a:endParaRPr lang="nb-NO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5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6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7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8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baseline="0" noProof="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514" y="8685335"/>
            <a:ext cx="2971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80" tIns="46040" rIns="92080" bIns="46040" anchor="b"/>
          <a:lstStyle/>
          <a:p>
            <a:pPr algn="r"/>
            <a:fld id="{6B828861-A738-4BB4-B174-B698A052C668}" type="slidenum">
              <a:rPr lang="en-AU" sz="1200">
                <a:latin typeface="Arial Unicode MS" pitchFamily="34" charset="-128"/>
              </a:rPr>
              <a:pPr algn="r"/>
              <a:t>9</a:t>
            </a:fld>
            <a:endParaRPr lang="en-AU" sz="1200" dirty="0">
              <a:latin typeface="Arial Unicode MS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nb-NO" baseline="0" noProof="0" smtClean="0">
                <a:ea typeface="ＭＳ Ｐゴシック" pitchFamily="34" charset="-128"/>
              </a:rPr>
              <a:t>NB! Husk at vi har et veldig lite antall intervju med personer som var misfornøyd.  Ved f.eks. ”uenighet om oppgjøret” , utgjør 25% kun 12 personer. </a:t>
            </a:r>
            <a:endParaRPr lang="nb-NO" baseline="0" noProof="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"/>
          <a:stretch/>
        </p:blipFill>
        <p:spPr>
          <a:xfrm>
            <a:off x="2670628" y="-6691"/>
            <a:ext cx="6480702" cy="68652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40000" y="2347481"/>
            <a:ext cx="5130000" cy="461665"/>
          </a:xfrm>
        </p:spPr>
        <p:txBody>
          <a:bodyPr wrap="square">
            <a:spAutoFit/>
          </a:bodyPr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40000" y="2077200"/>
            <a:ext cx="5130000" cy="0"/>
          </a:xfrm>
          <a:prstGeom prst="line">
            <a:avLst/>
          </a:prstGeom>
          <a:ln w="11684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d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4"/>
            <a:ext cx="2925838" cy="173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4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3527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540000"/>
            <a:ext cx="8604000" cy="252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40000" y="4458883"/>
            <a:ext cx="8064000" cy="461665"/>
          </a:xfrm>
        </p:spPr>
        <p:txBody>
          <a:bodyPr wrap="square">
            <a:spAutoFit/>
          </a:bodyPr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0000"/>
            <a:ext cx="8604000" cy="1207365"/>
          </a:xfrm>
          <a:prstGeom prst="rect">
            <a:avLst/>
          </a:prstGeom>
        </p:spPr>
      </p:pic>
      <p:sp>
        <p:nvSpPr>
          <p:cNvPr id="12" name="Rektangel 11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" name="Rett linje 7"/>
          <p:cNvCxnSpPr/>
          <p:nvPr userDrawn="1"/>
        </p:nvCxnSpPr>
        <p:spPr>
          <a:xfrm>
            <a:off x="540000" y="6318000"/>
            <a:ext cx="8064000" cy="0"/>
          </a:xfrm>
          <a:prstGeom prst="line">
            <a:avLst/>
          </a:prstGeom>
          <a:ln w="11684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Sylinder 8"/>
          <p:cNvSpPr txBox="1"/>
          <p:nvPr userDrawn="1"/>
        </p:nvSpPr>
        <p:spPr>
          <a:xfrm>
            <a:off x="5940152" y="6359557"/>
            <a:ext cx="2663848" cy="215444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nb-NO" sz="800" dirty="0" smtClean="0">
                <a:solidFill>
                  <a:schemeClr val="bg2"/>
                </a:solidFill>
              </a:rPr>
              <a:t>forbrukerrådet.no</a:t>
            </a:r>
            <a:endParaRPr lang="nb-NO" sz="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96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40000" y="1600200"/>
            <a:ext cx="39600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0"/>
          </p:nvPr>
        </p:nvSpPr>
        <p:spPr>
          <a:xfrm>
            <a:off x="4644000" y="1600200"/>
            <a:ext cx="39600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9331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0000" y="1600200"/>
            <a:ext cx="396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40000" y="2239962"/>
            <a:ext cx="3960000" cy="3886201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1" name="Plassholder for tekst 2"/>
          <p:cNvSpPr>
            <a:spLocks noGrp="1"/>
          </p:cNvSpPr>
          <p:nvPr>
            <p:ph type="body" idx="11"/>
          </p:nvPr>
        </p:nvSpPr>
        <p:spPr>
          <a:xfrm>
            <a:off x="4652400" y="1600200"/>
            <a:ext cx="396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2"/>
          </p:nvPr>
        </p:nvSpPr>
        <p:spPr>
          <a:xfrm>
            <a:off x="4652400" y="2239962"/>
            <a:ext cx="3960000" cy="3886201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844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03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55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957267" y="764704"/>
            <a:ext cx="761937" cy="694887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40000" y="865740"/>
            <a:ext cx="7344368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0000" y="1600200"/>
            <a:ext cx="8064000" cy="45259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cxnSp>
        <p:nvCxnSpPr>
          <p:cNvPr id="8" name="Rett linje 7"/>
          <p:cNvCxnSpPr/>
          <p:nvPr/>
        </p:nvCxnSpPr>
        <p:spPr>
          <a:xfrm>
            <a:off x="540000" y="6318000"/>
            <a:ext cx="8064000" cy="0"/>
          </a:xfrm>
          <a:prstGeom prst="line">
            <a:avLst/>
          </a:prstGeom>
          <a:ln w="11684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Sylinder 8"/>
          <p:cNvSpPr txBox="1"/>
          <p:nvPr/>
        </p:nvSpPr>
        <p:spPr>
          <a:xfrm>
            <a:off x="5940152" y="6359557"/>
            <a:ext cx="2663848" cy="215444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nb-NO" sz="800" dirty="0" smtClean="0">
                <a:solidFill>
                  <a:schemeClr val="bg2"/>
                </a:solidFill>
              </a:rPr>
              <a:t>forbrukerrådet.no</a:t>
            </a:r>
            <a:endParaRPr lang="nb-NO" sz="800" dirty="0">
              <a:solidFill>
                <a:schemeClr val="bg2"/>
              </a:solidFill>
            </a:endParaRPr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0"/>
            <a:ext cx="9143245" cy="26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75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200"/>
        </a:spcBef>
        <a:buFont typeface="Arial" pitchFamily="34" charset="0"/>
        <a:buChar char="•"/>
        <a:defRPr sz="19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1200"/>
        </a:spcBef>
        <a:buFont typeface="Arial" pitchFamily="34" charset="0"/>
        <a:buChar char="–"/>
        <a:defRPr sz="19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1200"/>
        </a:spcBef>
        <a:buFont typeface="Arial" pitchFamily="34" charset="0"/>
        <a:buChar char="•"/>
        <a:defRPr sz="19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1200"/>
        </a:spcBef>
        <a:buFont typeface="Arial" pitchFamily="34" charset="0"/>
        <a:buChar char="–"/>
        <a:defRPr sz="19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1200"/>
        </a:spcBef>
        <a:buFont typeface="Arial" pitchFamily="34" charset="0"/>
        <a:buChar char="»"/>
        <a:defRPr sz="19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chart" Target="../charts/chart11.xml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40000" y="2347481"/>
            <a:ext cx="5130000" cy="2985433"/>
          </a:xfrm>
        </p:spPr>
        <p:txBody>
          <a:bodyPr/>
          <a:lstStyle/>
          <a:p>
            <a:r>
              <a:rPr lang="nb-NO" sz="2800" dirty="0" smtClean="0"/>
              <a:t>Befolkningsundersøkelse</a:t>
            </a:r>
            <a:br>
              <a:rPr lang="nb-NO" sz="2800" dirty="0" smtClean="0"/>
            </a:br>
            <a:r>
              <a:rPr lang="nb-NO" sz="2800" dirty="0" smtClean="0"/>
              <a:t>om spørsmål knyttet til reise </a:t>
            </a:r>
            <a:r>
              <a:rPr lang="nb-NO" sz="2400" dirty="0"/>
              <a:t/>
            </a:r>
            <a:br>
              <a:rPr lang="nb-NO" sz="2400" dirty="0"/>
            </a:br>
            <a:r>
              <a:rPr lang="nb-NO" sz="2400" dirty="0"/>
              <a:t/>
            </a:r>
            <a:br>
              <a:rPr lang="nb-NO" sz="2400" dirty="0"/>
            </a:br>
            <a:r>
              <a:rPr lang="nb-NO" sz="1800" dirty="0"/>
              <a:t>g</a:t>
            </a:r>
            <a:r>
              <a:rPr lang="nb-NO" sz="1800" dirty="0" smtClean="0"/>
              <a:t>jennomført </a:t>
            </a:r>
            <a:br>
              <a:rPr lang="nb-NO" sz="1800" dirty="0" smtClean="0"/>
            </a:br>
            <a:r>
              <a:rPr lang="nb-NO" sz="1800" dirty="0" smtClean="0"/>
              <a:t>for Forbrukerrådet </a:t>
            </a:r>
            <a:br>
              <a:rPr lang="nb-NO" sz="1800" dirty="0" smtClean="0"/>
            </a:br>
            <a:r>
              <a:rPr lang="nb-NO" sz="1800" dirty="0" smtClean="0"/>
              <a:t>av </a:t>
            </a:r>
            <a:r>
              <a:rPr lang="nb-NO" sz="1800" dirty="0" err="1" smtClean="0"/>
              <a:t>Norstat</a:t>
            </a:r>
            <a:r>
              <a:rPr lang="nb-NO" sz="1800" dirty="0"/>
              <a:t> </a:t>
            </a:r>
            <a:r>
              <a:rPr lang="nb-NO" sz="1800" dirty="0" smtClean="0"/>
              <a:t>– juni 2014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436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019634"/>
              </p:ext>
            </p:extLst>
          </p:nvPr>
        </p:nvGraphicFramePr>
        <p:xfrm>
          <a:off x="1763688" y="1988840"/>
          <a:ext cx="5580000" cy="418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99175" y="836712"/>
            <a:ext cx="7272808" cy="83099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86 % har ikke kunnskap om hvor forsinket et fly må være for at man har krav på tilbud om mat og drikke.  </a:t>
            </a:r>
            <a:br>
              <a:rPr lang="nb-NO" sz="2000" dirty="0" smtClean="0">
                <a:solidFill>
                  <a:schemeClr val="accent1"/>
                </a:solidFill>
              </a:rPr>
            </a:b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invGray">
          <a:xfrm>
            <a:off x="539552" y="6381328"/>
            <a:ext cx="3372496" cy="185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568325" indent="-568325"/>
            <a:r>
              <a:rPr lang="nb-NO" sz="1200" i="1" dirty="0" smtClean="0"/>
              <a:t>Base: 1 000 intervju.     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9720574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52322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14 % opplyser at de skal leie bil i sommer. </a:t>
            </a:r>
            <a:br>
              <a:rPr lang="nb-NO" sz="2000" dirty="0" smtClean="0">
                <a:solidFill>
                  <a:schemeClr val="accent1"/>
                </a:solidFill>
              </a:rPr>
            </a:b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invGray">
          <a:xfrm>
            <a:off x="35496" y="6381328"/>
            <a:ext cx="43564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	Base: 1 000 intervju.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967175"/>
              </p:ext>
            </p:extLst>
          </p:nvPr>
        </p:nvGraphicFramePr>
        <p:xfrm>
          <a:off x="2483768" y="2060848"/>
          <a:ext cx="5616616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20150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830997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Kun 6 av 10 som skal leie bil i sommer har satt seg inn i forsikring og andre vilkår knyttet til leie av bil.  </a:t>
            </a:r>
            <a:br>
              <a:rPr lang="nb-NO" sz="2000" dirty="0" smtClean="0">
                <a:solidFill>
                  <a:schemeClr val="accent1"/>
                </a:solidFill>
              </a:rPr>
            </a:b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invGray">
          <a:xfrm>
            <a:off x="611560" y="6372036"/>
            <a:ext cx="4176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Base: 142 intervju. </a:t>
            </a:r>
          </a:p>
          <a:p>
            <a:pPr marL="568325" indent="-568325"/>
            <a:r>
              <a:rPr lang="nb-NO" sz="1200" i="1" dirty="0" smtClean="0"/>
              <a:t>Filter: Skal leie bil i sommer.</a:t>
            </a:r>
            <a:endParaRPr lang="nb-NO" sz="1200" dirty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972747"/>
              </p:ext>
            </p:extLst>
          </p:nvPr>
        </p:nvGraphicFramePr>
        <p:xfrm>
          <a:off x="2483768" y="2030810"/>
          <a:ext cx="5616624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5665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307777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/>
              <a:t>Flere enn 4 av 10 har leid bil i løpet av de siste tre årene</a:t>
            </a:r>
            <a:r>
              <a:rPr lang="nb-NO" sz="2000" dirty="0"/>
              <a:t>.</a:t>
            </a: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invGray">
          <a:xfrm>
            <a:off x="32420" y="6381328"/>
            <a:ext cx="43564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	Base: 1 000 intervju.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420311"/>
              </p:ext>
            </p:extLst>
          </p:nvPr>
        </p:nvGraphicFramePr>
        <p:xfrm>
          <a:off x="1043608" y="1700808"/>
          <a:ext cx="6552728" cy="4438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742872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113877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/>
              <a:t>Blant de som har leid bil i løpet av de siste tre årene opplevde </a:t>
            </a:r>
            <a:br>
              <a:rPr lang="nb-NO" sz="2000" dirty="0" smtClean="0"/>
            </a:br>
            <a:r>
              <a:rPr lang="nb-NO" sz="2000" dirty="0" smtClean="0"/>
              <a:t>3 % å bli avkrevd penger fra utleier i ettertid for forhold hvor det var uenighet om årsaken. </a:t>
            </a:r>
            <a:r>
              <a:rPr lang="nb-NO" sz="2000" dirty="0" smtClean="0">
                <a:solidFill>
                  <a:schemeClr val="accent1"/>
                </a:solidFill>
              </a:rPr>
              <a:t/>
            </a:r>
            <a:br>
              <a:rPr lang="nb-NO" sz="2000" dirty="0" smtClean="0">
                <a:solidFill>
                  <a:schemeClr val="accent1"/>
                </a:solidFill>
              </a:rPr>
            </a:b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invGray">
          <a:xfrm>
            <a:off x="566217" y="6381328"/>
            <a:ext cx="4176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Base: 411 intervju. </a:t>
            </a:r>
          </a:p>
          <a:p>
            <a:pPr marL="568325" indent="-568325"/>
            <a:r>
              <a:rPr lang="nb-NO" sz="1200" i="1" dirty="0" smtClean="0"/>
              <a:t>Filter: Har leid bil i løpet av siste tre år.</a:t>
            </a:r>
            <a:endParaRPr lang="nb-NO" sz="1200" dirty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811034"/>
              </p:ext>
            </p:extLst>
          </p:nvPr>
        </p:nvGraphicFramePr>
        <p:xfrm>
          <a:off x="2405248" y="1996023"/>
          <a:ext cx="5601015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64864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221564738"/>
              </p:ext>
            </p:extLst>
          </p:nvPr>
        </p:nvGraphicFramePr>
        <p:xfrm>
          <a:off x="1187624" y="2564904"/>
          <a:ext cx="7128792" cy="3640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tel 9"/>
          <p:cNvSpPr>
            <a:spLocks noGrp="1"/>
          </p:cNvSpPr>
          <p:nvPr>
            <p:ph type="title"/>
          </p:nvPr>
        </p:nvSpPr>
        <p:spPr>
          <a:xfrm>
            <a:off x="612008" y="809417"/>
            <a:ext cx="7344368" cy="1323439"/>
          </a:xfrm>
        </p:spPr>
        <p:txBody>
          <a:bodyPr/>
          <a:lstStyle/>
          <a:p>
            <a:r>
              <a:rPr lang="nb-NO" sz="2000" dirty="0" smtClean="0">
                <a:solidFill>
                  <a:schemeClr val="accent1"/>
                </a:solidFill>
              </a:rPr>
              <a:t>Mange forbrukere har manglende eller feilaktig kunnskap om sine klagerettigheter i forbindelse med pakkereiser.</a:t>
            </a:r>
            <a:r>
              <a:rPr lang="nb-NO" sz="1800" dirty="0">
                <a:solidFill>
                  <a:schemeClr val="accent1"/>
                </a:solidFill>
              </a:rPr>
              <a:t/>
            </a:r>
            <a:br>
              <a:rPr lang="nb-NO" sz="1800" dirty="0">
                <a:solidFill>
                  <a:schemeClr val="accent1"/>
                </a:solidFill>
              </a:rPr>
            </a:br>
            <a:r>
              <a:rPr lang="nb-NO" sz="1800" dirty="0" smtClean="0">
                <a:solidFill>
                  <a:schemeClr val="accent1"/>
                </a:solidFill>
              </a:rPr>
              <a:t/>
            </a:r>
            <a:br>
              <a:rPr lang="nb-NO" sz="1800" dirty="0" smtClean="0">
                <a:solidFill>
                  <a:schemeClr val="accent1"/>
                </a:solidFill>
              </a:rPr>
            </a:br>
            <a:r>
              <a:rPr lang="nb-NO" sz="1400" i="1" dirty="0" smtClean="0">
                <a:solidFill>
                  <a:schemeClr val="tx1"/>
                </a:solidFill>
              </a:rPr>
              <a:t>Hvilke </a:t>
            </a:r>
            <a:r>
              <a:rPr lang="nb-NO" sz="1400" i="1" dirty="0">
                <a:solidFill>
                  <a:schemeClr val="tx1"/>
                </a:solidFill>
              </a:rPr>
              <a:t>av disse tilfellene er gyldig grunn til å klage når du er på pakkereise?</a:t>
            </a:r>
            <a:br>
              <a:rPr lang="nb-NO" sz="1400" i="1" dirty="0">
                <a:solidFill>
                  <a:schemeClr val="tx1"/>
                </a:solidFill>
              </a:rPr>
            </a:br>
            <a:r>
              <a:rPr lang="nb-NO" sz="1400" dirty="0" smtClean="0">
                <a:solidFill>
                  <a:schemeClr val="tx1"/>
                </a:solidFill>
              </a:rPr>
              <a:t> </a:t>
            </a:r>
            <a:endParaRPr lang="nb-NO" sz="1400" i="1" dirty="0">
              <a:solidFill>
                <a:schemeClr val="tx1"/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invGray">
          <a:xfrm>
            <a:off x="582613" y="6381328"/>
            <a:ext cx="70850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N=1 000 intervju.  </a:t>
            </a:r>
            <a:endParaRPr lang="nb-NO" sz="12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3182349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Venstre klammeparentes 10"/>
          <p:cNvSpPr/>
          <p:nvPr/>
        </p:nvSpPr>
        <p:spPr>
          <a:xfrm flipH="1">
            <a:off x="6876255" y="2708920"/>
            <a:ext cx="348605" cy="1296144"/>
          </a:xfrm>
          <a:prstGeom prst="leftBrace">
            <a:avLst>
              <a:gd name="adj1" fmla="val 35000"/>
              <a:gd name="adj2" fmla="val 50000"/>
            </a:avLst>
          </a:prstGeom>
          <a:ln w="1905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ekstSylinder 7"/>
          <p:cNvSpPr txBox="1"/>
          <p:nvPr/>
        </p:nvSpPr>
        <p:spPr>
          <a:xfrm>
            <a:off x="7380312" y="3068960"/>
            <a:ext cx="1691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/>
              <a:t>Gyldige grunner til å klage</a:t>
            </a:r>
            <a:endParaRPr lang="nb-NO" sz="1600" dirty="0"/>
          </a:p>
        </p:txBody>
      </p:sp>
      <p:sp>
        <p:nvSpPr>
          <p:cNvPr id="14" name="Venstre klammeparentes 13"/>
          <p:cNvSpPr/>
          <p:nvPr/>
        </p:nvSpPr>
        <p:spPr>
          <a:xfrm flipH="1">
            <a:off x="6876251" y="4077072"/>
            <a:ext cx="348605" cy="792088"/>
          </a:xfrm>
          <a:prstGeom prst="leftBrace">
            <a:avLst>
              <a:gd name="adj1" fmla="val 35000"/>
              <a:gd name="adj2" fmla="val 50000"/>
            </a:avLst>
          </a:prstGeom>
          <a:ln w="19050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TekstSylinder 14"/>
          <p:cNvSpPr txBox="1"/>
          <p:nvPr/>
        </p:nvSpPr>
        <p:spPr>
          <a:xfrm>
            <a:off x="7380312" y="4038163"/>
            <a:ext cx="1763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/>
              <a:t>Ikke gyldige grunner til å klage</a:t>
            </a:r>
            <a:endParaRPr lang="nb-NO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883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52322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De fleste nordmenn har reiseforsikring. </a:t>
            </a:r>
            <a:br>
              <a:rPr lang="nb-NO" sz="2000" dirty="0" smtClean="0">
                <a:solidFill>
                  <a:schemeClr val="accent1"/>
                </a:solidFill>
              </a:rPr>
            </a:b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invGray">
          <a:xfrm>
            <a:off x="35496" y="6365939"/>
            <a:ext cx="43564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	Base: 1 000 intervju.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209151"/>
              </p:ext>
            </p:extLst>
          </p:nvPr>
        </p:nvGraphicFramePr>
        <p:xfrm>
          <a:off x="2524522" y="1988840"/>
          <a:ext cx="5616624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80394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830997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Kun 3 av 10 har undersøkt markedet for å finne den beste reiseforsikringen. </a:t>
            </a:r>
            <a:br>
              <a:rPr lang="nb-NO" sz="2000" dirty="0" smtClean="0">
                <a:solidFill>
                  <a:schemeClr val="accent1"/>
                </a:solidFill>
              </a:rPr>
            </a:b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invGray">
          <a:xfrm>
            <a:off x="568549" y="6371381"/>
            <a:ext cx="4176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Base: 902 intervju. </a:t>
            </a:r>
          </a:p>
          <a:p>
            <a:pPr marL="568325" indent="-568325"/>
            <a:r>
              <a:rPr lang="nb-NO" sz="1200" i="1" dirty="0" smtClean="0"/>
              <a:t>Filter: Har reiseforsikring.</a:t>
            </a:r>
            <a:endParaRPr lang="nb-NO" sz="1200" dirty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343546"/>
              </p:ext>
            </p:extLst>
          </p:nvPr>
        </p:nvGraphicFramePr>
        <p:xfrm>
          <a:off x="2483768" y="2013223"/>
          <a:ext cx="5616624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90542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61555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8 av 10 har begrenset mobilbruken sin i utlandet av frykt for høy regning.  </a:t>
            </a: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invGray">
          <a:xfrm>
            <a:off x="0" y="6365939"/>
            <a:ext cx="43564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	Base: 1 000 intervju.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597719"/>
              </p:ext>
            </p:extLst>
          </p:nvPr>
        </p:nvGraphicFramePr>
        <p:xfrm>
          <a:off x="2483768" y="2151509"/>
          <a:ext cx="5616624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74732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61555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Kun 1 av 3 har undersøkt markedet for å finne det beste mobiltelefonabonnementet.</a:t>
            </a: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invGray">
          <a:xfrm>
            <a:off x="539552" y="6372036"/>
            <a:ext cx="4176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Base: 1 000 intervju. </a:t>
            </a:r>
          </a:p>
          <a:p>
            <a:pPr marL="568325" indent="-568325"/>
            <a:endParaRPr lang="nb-NO" sz="1200" dirty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544146"/>
              </p:ext>
            </p:extLst>
          </p:nvPr>
        </p:nvGraphicFramePr>
        <p:xfrm>
          <a:off x="2483768" y="2130177"/>
          <a:ext cx="5616624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0911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908720"/>
            <a:ext cx="7378700" cy="685800"/>
          </a:xfrm>
        </p:spPr>
        <p:txBody>
          <a:bodyPr/>
          <a:lstStyle/>
          <a:p>
            <a:pPr algn="l" eaLnBrk="1" hangingPunct="1"/>
            <a:r>
              <a:rPr lang="nb-NO" sz="2400" dirty="0" smtClean="0">
                <a:ea typeface="ＭＳ Ｐゴシック" pitchFamily="34" charset="-128"/>
              </a:rPr>
              <a:t>Utvalg og metode</a:t>
            </a:r>
            <a:br>
              <a:rPr lang="nb-NO" sz="2400" dirty="0" smtClean="0">
                <a:ea typeface="ＭＳ Ｐゴシック" pitchFamily="34" charset="-128"/>
              </a:rPr>
            </a:br>
            <a:r>
              <a:rPr lang="nb-NO" sz="2400" dirty="0" smtClean="0">
                <a:ea typeface="ＭＳ Ｐゴシック" pitchFamily="34" charset="-128"/>
              </a:rPr>
              <a:t> 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191125" y="1752600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nb-NO" sz="1400" b="1" dirty="0">
              <a:latin typeface="Times" pitchFamily="18" charset="0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1189" y="1594520"/>
            <a:ext cx="7777236" cy="4340696"/>
          </a:xfrm>
          <a:noFill/>
        </p:spPr>
        <p:txBody>
          <a:bodyPr lIns="82550" tIns="41275" rIns="82550" bIns="41275">
            <a:normAutofit fontScale="25000" lnSpcReduction="20000"/>
          </a:bodyPr>
          <a:lstStyle/>
          <a:p>
            <a:pPr marL="92075" indent="0" defTabSz="814388">
              <a:lnSpc>
                <a:spcPct val="120000"/>
              </a:lnSpc>
              <a:spcBef>
                <a:spcPts val="300"/>
              </a:spcBef>
              <a:buNone/>
            </a:pPr>
            <a:r>
              <a:rPr lang="nb-NO" sz="4800" b="1" dirty="0">
                <a:solidFill>
                  <a:schemeClr val="tx1"/>
                </a:solidFill>
                <a:ea typeface="ＭＳ Ｐゴシック" pitchFamily="34" charset="-128"/>
              </a:rPr>
              <a:t>Målgruppe</a:t>
            </a:r>
            <a:endParaRPr lang="nb-NO" sz="4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None/>
            </a:pPr>
            <a:r>
              <a:rPr lang="nb-NO" sz="4800" dirty="0">
                <a:solidFill>
                  <a:schemeClr val="tx1"/>
                </a:solidFill>
              </a:rPr>
              <a:t>Landsrepresentativt utvalg 18 år+.   </a:t>
            </a: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None/>
            </a:pPr>
            <a:endParaRPr lang="nb-NO" sz="4800" b="1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None/>
            </a:pPr>
            <a:r>
              <a:rPr lang="nb-NO" sz="4800" b="1" dirty="0">
                <a:solidFill>
                  <a:schemeClr val="tx1"/>
                </a:solidFill>
                <a:ea typeface="ＭＳ Ｐゴシック" pitchFamily="34" charset="-128"/>
              </a:rPr>
              <a:t>Utvalg</a:t>
            </a:r>
            <a:endParaRPr lang="nb-NO" sz="4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None/>
            </a:pPr>
            <a:r>
              <a:rPr lang="nb-NO" sz="4800" dirty="0" smtClean="0">
                <a:solidFill>
                  <a:schemeClr val="tx1"/>
                </a:solidFill>
              </a:rPr>
              <a:t>Undersøkelsen er gjennomført i </a:t>
            </a:r>
            <a:r>
              <a:rPr lang="nb-NO" sz="4800" dirty="0" err="1">
                <a:solidFill>
                  <a:schemeClr val="tx1"/>
                </a:solidFill>
              </a:rPr>
              <a:t>Norstats</a:t>
            </a:r>
            <a:r>
              <a:rPr lang="nb-NO" sz="4800" dirty="0">
                <a:solidFill>
                  <a:schemeClr val="tx1"/>
                </a:solidFill>
              </a:rPr>
              <a:t> respondentpanel, som består av cirka 83 000 nordmenn som har tilgang til internett. </a:t>
            </a:r>
            <a:r>
              <a:rPr lang="nb-NO" sz="4800" dirty="0" smtClean="0">
                <a:solidFill>
                  <a:schemeClr val="tx1"/>
                </a:solidFill>
              </a:rPr>
              <a:t>Medlemmene i panelet er primært rekruttert </a:t>
            </a:r>
            <a:r>
              <a:rPr lang="nb-NO" sz="4800" dirty="0">
                <a:solidFill>
                  <a:schemeClr val="tx1"/>
                </a:solidFill>
              </a:rPr>
              <a:t>via landsrepresentative </a:t>
            </a:r>
            <a:r>
              <a:rPr lang="nb-NO" sz="4800" dirty="0" smtClean="0">
                <a:solidFill>
                  <a:schemeClr val="tx1"/>
                </a:solidFill>
              </a:rPr>
              <a:t>telefonundersøkelser. Utvalget </a:t>
            </a:r>
            <a:r>
              <a:rPr lang="nb-NO" sz="4800" dirty="0">
                <a:solidFill>
                  <a:schemeClr val="tx1"/>
                </a:solidFill>
              </a:rPr>
              <a:t>blir trukket tilfeldig og proporsjonalt i forhold til den enkelte landsdels befolkningstall og kvoteres på kjønn og fylke.</a:t>
            </a: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None/>
            </a:pPr>
            <a:r>
              <a:rPr lang="nb-NO" sz="4800" dirty="0" smtClean="0">
                <a:solidFill>
                  <a:schemeClr val="tx1"/>
                </a:solidFill>
                <a:cs typeface="Times New Roman" pitchFamily="18" charset="0"/>
              </a:rPr>
              <a:t>Resultatene </a:t>
            </a:r>
            <a:r>
              <a:rPr lang="nb-NO" sz="4800" dirty="0">
                <a:solidFill>
                  <a:schemeClr val="tx1"/>
                </a:solidFill>
                <a:cs typeface="Times New Roman" pitchFamily="18" charset="0"/>
              </a:rPr>
              <a:t>er veiet på kjønn, alder og geografi i henhold til offentlig statistikk. </a:t>
            </a: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None/>
            </a:pPr>
            <a:r>
              <a:rPr lang="nb-NO" sz="48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Clr>
                <a:srgbClr val="00589E"/>
              </a:buClr>
              <a:buNone/>
            </a:pPr>
            <a:r>
              <a:rPr lang="nb-NO" sz="4800" b="1" dirty="0">
                <a:solidFill>
                  <a:schemeClr val="tx1"/>
                </a:solidFill>
                <a:ea typeface="ＭＳ Ｐゴシック" pitchFamily="34" charset="-128"/>
              </a:rPr>
              <a:t>Metode / tidsperiode feltarbeid 	</a:t>
            </a: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Clr>
                <a:srgbClr val="00589E"/>
              </a:buClr>
              <a:buNone/>
            </a:pPr>
            <a:r>
              <a:rPr lang="nb-NO" sz="4800" dirty="0">
                <a:solidFill>
                  <a:schemeClr val="tx1"/>
                </a:solidFill>
              </a:rPr>
              <a:t>Datainnsamlingen ble gjennomført som web-intervju i perioden 2</a:t>
            </a:r>
            <a:r>
              <a:rPr lang="nb-NO" sz="4800" dirty="0" smtClean="0">
                <a:solidFill>
                  <a:schemeClr val="tx1"/>
                </a:solidFill>
              </a:rPr>
              <a:t>.–10. </a:t>
            </a:r>
            <a:r>
              <a:rPr lang="nb-NO" sz="4800" dirty="0">
                <a:solidFill>
                  <a:schemeClr val="tx1"/>
                </a:solidFill>
              </a:rPr>
              <a:t>juni 2014.</a:t>
            </a: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Clr>
                <a:srgbClr val="00589E"/>
              </a:buClr>
              <a:buNone/>
            </a:pPr>
            <a:r>
              <a:rPr lang="nb-NO" sz="4800" dirty="0">
                <a:solidFill>
                  <a:schemeClr val="tx1"/>
                </a:solidFill>
              </a:rPr>
              <a:t> </a:t>
            </a:r>
            <a:endParaRPr lang="nb-NO" sz="4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Clr>
                <a:schemeClr val="accent2"/>
              </a:buClr>
              <a:buNone/>
            </a:pPr>
            <a:r>
              <a:rPr lang="nb-NO" sz="4800" b="1" dirty="0">
                <a:solidFill>
                  <a:schemeClr val="tx1"/>
                </a:solidFill>
                <a:ea typeface="ＭＳ Ｐゴシック" pitchFamily="34" charset="-128"/>
              </a:rPr>
              <a:t>Antall intervju 	</a:t>
            </a:r>
          </a:p>
          <a:p>
            <a:pPr marL="92075" indent="0" defTabSz="814388">
              <a:lnSpc>
                <a:spcPct val="120000"/>
              </a:lnSpc>
              <a:spcBef>
                <a:spcPts val="300"/>
              </a:spcBef>
              <a:buClr>
                <a:schemeClr val="accent2"/>
              </a:buClr>
              <a:buNone/>
            </a:pPr>
            <a:r>
              <a:rPr lang="nb-NO" sz="4800" dirty="0">
                <a:solidFill>
                  <a:schemeClr val="tx1"/>
                </a:solidFill>
                <a:ea typeface="ＭＳ Ｐゴシック" pitchFamily="34" charset="-128"/>
              </a:rPr>
              <a:t>Totalt 1 000 intervju. </a:t>
            </a:r>
            <a:r>
              <a:rPr lang="nb-NO" sz="4800" b="1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endParaRPr lang="nb-NO" sz="4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92075" indent="0" defTabSz="814388">
              <a:buClr>
                <a:schemeClr val="accent2"/>
              </a:buClr>
              <a:buNone/>
            </a:pPr>
            <a:endParaRPr lang="nb-NO" sz="4400" dirty="0" smtClean="0"/>
          </a:p>
          <a:p>
            <a:pPr marL="92075" indent="0" defTabSz="814388" eaLnBrk="1" hangingPunct="1">
              <a:buClr>
                <a:srgbClr val="00589E"/>
              </a:buClr>
              <a:buFont typeface="Wingdings" pitchFamily="2" charset="2"/>
              <a:buNone/>
            </a:pPr>
            <a:endParaRPr lang="nb-NO" sz="4400" dirty="0" smtClean="0">
              <a:ea typeface="ＭＳ Ｐゴシック" pitchFamily="34" charset="-128"/>
              <a:cs typeface="Times New Roman" pitchFamily="18" charset="0"/>
            </a:endParaRPr>
          </a:p>
          <a:p>
            <a:pPr marL="92075" indent="0" defTabSz="814388" eaLnBrk="1" hangingPunct="1">
              <a:spcBef>
                <a:spcPct val="5000"/>
              </a:spcBef>
              <a:buClr>
                <a:srgbClr val="00589E"/>
              </a:buClr>
              <a:buFont typeface="Wingdings" pitchFamily="2" charset="2"/>
              <a:buNone/>
            </a:pPr>
            <a:endParaRPr lang="nb-NO" sz="4400" dirty="0" smtClean="0">
              <a:ea typeface="ＭＳ Ｐゴシック" pitchFamily="34" charset="-128"/>
            </a:endParaRPr>
          </a:p>
          <a:p>
            <a:pPr marL="92075" indent="0" defTabSz="814388" eaLnBrk="1" hangingPunct="1">
              <a:spcBef>
                <a:spcPct val="5000"/>
              </a:spcBef>
              <a:buClr>
                <a:srgbClr val="00589E"/>
              </a:buClr>
              <a:buFont typeface="Wingdings" pitchFamily="2" charset="2"/>
              <a:buNone/>
            </a:pPr>
            <a:r>
              <a:rPr lang="nb-NO" sz="4400" i="1" dirty="0" smtClean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3568" y="836712"/>
            <a:ext cx="7488832" cy="369332"/>
          </a:xfrm>
        </p:spPr>
        <p:txBody>
          <a:bodyPr/>
          <a:lstStyle/>
          <a:p>
            <a:pPr algn="l" eaLnBrk="1" hangingPunct="1"/>
            <a:r>
              <a:rPr lang="nb-NO" sz="2400" dirty="0" smtClean="0">
                <a:ea typeface="ＭＳ Ｐゴシック" pitchFamily="34" charset="-128"/>
              </a:rPr>
              <a:t>Oppsummering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3889" y="1556792"/>
            <a:ext cx="7561087" cy="5400600"/>
          </a:xfrm>
        </p:spPr>
        <p:txBody>
          <a:bodyPr vert="horz" lIns="0" tIns="0" rIns="0" bIns="0" rtlCol="0" anchor="t" anchorCtr="0">
            <a:normAutofit/>
          </a:bodyPr>
          <a:lstStyle/>
          <a:p>
            <a:pPr fontAlgn="base">
              <a:spcAft>
                <a:spcPct val="0"/>
              </a:spcAft>
              <a:buSzPct val="150000"/>
            </a:pPr>
            <a:r>
              <a:rPr lang="nb-NO" sz="1200" dirty="0" smtClean="0">
                <a:solidFill>
                  <a:schemeClr val="tx1"/>
                </a:solidFill>
              </a:rPr>
              <a:t>56 % av de spurte skal reise med fly i sommer. Andelen er høyest i den yngste aldersgruppen (18-29 år), hvor 2 av 3 planlegger å reise med fly i sommer. </a:t>
            </a:r>
          </a:p>
          <a:p>
            <a:pPr fontAlgn="base">
              <a:spcAft>
                <a:spcPct val="0"/>
              </a:spcAft>
              <a:buSzPct val="150000"/>
            </a:pPr>
            <a:r>
              <a:rPr lang="nb-NO" sz="1200" dirty="0" smtClean="0">
                <a:solidFill>
                  <a:schemeClr val="tx1"/>
                </a:solidFill>
              </a:rPr>
              <a:t>Blant de som skal reise med fly i sommer, planlegger bortimot 9 av 10 å sende bagasjen, og 14 % av disse frykter at bagasjen ikke kommer frem.</a:t>
            </a:r>
          </a:p>
          <a:p>
            <a:pPr fontAlgn="base">
              <a:spcAft>
                <a:spcPct val="0"/>
              </a:spcAft>
              <a:buSzPct val="150000"/>
            </a:pPr>
            <a:r>
              <a:rPr lang="nb-NO" sz="1200" dirty="0" smtClean="0">
                <a:solidFill>
                  <a:schemeClr val="tx1"/>
                </a:solidFill>
              </a:rPr>
              <a:t>2 av 10 har opplevd at bagasjen sin har vært savnet etter flyreise i løpet av de tre siste årene. En drøy fjerdedel av disse var ikke fornøyd med hjelpen de fikk fra flyselskapet i forbindelse med savnet bagasje.</a:t>
            </a:r>
          </a:p>
          <a:p>
            <a:pPr fontAlgn="base">
              <a:spcAft>
                <a:spcPct val="0"/>
              </a:spcAft>
              <a:buSzPct val="150000"/>
            </a:pPr>
            <a:r>
              <a:rPr lang="nb-NO" sz="1200" dirty="0" smtClean="0">
                <a:solidFill>
                  <a:schemeClr val="tx1"/>
                </a:solidFill>
              </a:rPr>
              <a:t>Kun 14 % har kunnskap om hvor forsinket et fly må være for at man har krav på tilbud om mat og drikke. </a:t>
            </a:r>
          </a:p>
          <a:p>
            <a:pPr fontAlgn="base">
              <a:spcAft>
                <a:spcPct val="0"/>
              </a:spcAft>
              <a:buSzPct val="150000"/>
            </a:pPr>
            <a:r>
              <a:rPr lang="nb-NO" sz="1200" dirty="0" smtClean="0">
                <a:solidFill>
                  <a:schemeClr val="tx1"/>
                </a:solidFill>
              </a:rPr>
              <a:t>14 % opplyser at de skal leie bil i sommer, men blant disse har bare 6 av 10 satt seg inn i forsikring og andre vilkår knyttet til leie av bil.</a:t>
            </a:r>
          </a:p>
          <a:p>
            <a:pPr fontAlgn="base">
              <a:spcAft>
                <a:spcPct val="0"/>
              </a:spcAft>
              <a:buSzPct val="150000"/>
            </a:pPr>
            <a:r>
              <a:rPr lang="nb-NO" sz="1200" dirty="0" smtClean="0">
                <a:solidFill>
                  <a:schemeClr val="tx1"/>
                </a:solidFill>
              </a:rPr>
              <a:t>Flere enn 4 av 10 har leid bil i løpet av de siste tre årene, og blant disse opplevde 3 % å bli avkrevd penger fra utleier i ettertid for forhold hvor det var uenighet om årsaken. Dette dreier seg eksempelvis om tilfeller med påstått skade, overskredet antall kilometer eller lignende.</a:t>
            </a: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rgbClr val="FF0000"/>
              </a:solidFill>
            </a:endParaRPr>
          </a:p>
          <a:p>
            <a:pPr fontAlgn="base">
              <a:spcAft>
                <a:spcPct val="0"/>
              </a:spcAft>
              <a:buSzPct val="150000"/>
              <a:buNone/>
            </a:pPr>
            <a:endParaRPr lang="nb-NO" sz="1100" dirty="0" smtClean="0">
              <a:solidFill>
                <a:srgbClr val="FF0000"/>
              </a:solidFill>
            </a:endParaRP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Bef>
                <a:spcPts val="288"/>
              </a:spcBef>
              <a:spcAft>
                <a:spcPct val="0"/>
              </a:spcAft>
              <a:buSzPct val="150000"/>
            </a:pPr>
            <a:endParaRPr lang="nb-NO" sz="1200" dirty="0" smtClean="0">
              <a:solidFill>
                <a:srgbClr val="FF0000"/>
              </a:solidFill>
              <a:ea typeface="ＭＳ Ｐゴシック" pitchFamily="34" charset="-128"/>
              <a:cs typeface="ＭＳ Ｐゴシック" charset="0"/>
            </a:endParaRPr>
          </a:p>
          <a:p>
            <a:pPr>
              <a:spcBef>
                <a:spcPts val="288"/>
              </a:spcBef>
              <a:buSzPct val="125000"/>
            </a:pPr>
            <a:endParaRPr lang="nb-NO" sz="11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spcBef>
                <a:spcPts val="288"/>
              </a:spcBef>
              <a:buFontTx/>
              <a:buNone/>
            </a:pPr>
            <a:endParaRPr lang="nb-NO" sz="11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288"/>
              </a:spcBef>
            </a:pPr>
            <a:endParaRPr lang="nb-NO" sz="11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nb-NO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nb-NO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nb-NO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3568" y="836712"/>
            <a:ext cx="7488832" cy="369332"/>
          </a:xfrm>
        </p:spPr>
        <p:txBody>
          <a:bodyPr/>
          <a:lstStyle/>
          <a:p>
            <a:pPr algn="l" eaLnBrk="1" hangingPunct="1"/>
            <a:r>
              <a:rPr lang="nb-NO" sz="2400" dirty="0" smtClean="0">
                <a:ea typeface="ＭＳ Ｐゴシック" pitchFamily="34" charset="-128"/>
              </a:rPr>
              <a:t>Oppsummering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23889" y="1556792"/>
            <a:ext cx="7561087" cy="5400600"/>
          </a:xfrm>
        </p:spPr>
        <p:txBody>
          <a:bodyPr vert="horz" lIns="0" tIns="0" rIns="0" bIns="0" rtlCol="0" anchor="t" anchorCtr="0">
            <a:normAutofit/>
          </a:bodyPr>
          <a:lstStyle/>
          <a:p>
            <a:pPr fontAlgn="base"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nb-NO" sz="1200" dirty="0" smtClean="0">
                <a:solidFill>
                  <a:schemeClr val="tx1"/>
                </a:solidFill>
              </a:rPr>
              <a:t>Vi  listet opp noen tenkte situasjoner forbundet med pakkereiser</a:t>
            </a:r>
            <a:r>
              <a:rPr lang="nb-NO" sz="1200" dirty="0">
                <a:solidFill>
                  <a:schemeClr val="tx1"/>
                </a:solidFill>
              </a:rPr>
              <a:t>, og ba respondentene merke av for de </a:t>
            </a:r>
            <a:r>
              <a:rPr lang="nb-NO" sz="1200" dirty="0" smtClean="0">
                <a:solidFill>
                  <a:schemeClr val="tx1"/>
                </a:solidFill>
              </a:rPr>
              <a:t>tilfellene </a:t>
            </a:r>
            <a:r>
              <a:rPr lang="nb-NO" sz="1200" dirty="0">
                <a:solidFill>
                  <a:schemeClr val="tx1"/>
                </a:solidFill>
              </a:rPr>
              <a:t>de mente er gyldig grunn til å </a:t>
            </a:r>
            <a:r>
              <a:rPr lang="nb-NO" sz="1200" dirty="0" smtClean="0">
                <a:solidFill>
                  <a:schemeClr val="tx1"/>
                </a:solidFill>
              </a:rPr>
              <a:t>klage. Det viser seg at mange forbrukere </a:t>
            </a:r>
            <a:r>
              <a:rPr lang="nb-NO" sz="1200" dirty="0">
                <a:solidFill>
                  <a:schemeClr val="tx1"/>
                </a:solidFill>
              </a:rPr>
              <a:t>har manglende eller feilaktig kunnskap om sine klagerettigheter i forbindelse med pakkereiser.</a:t>
            </a:r>
          </a:p>
          <a:p>
            <a:pPr lvl="1" fontAlgn="base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nb-NO" sz="1200" dirty="0">
                <a:solidFill>
                  <a:schemeClr val="tx1"/>
                </a:solidFill>
              </a:rPr>
              <a:t>Omtrent halvparten av de spurte har kunnskap om at </a:t>
            </a:r>
            <a:r>
              <a:rPr lang="nb-NO" sz="1200" dirty="0" smtClean="0">
                <a:solidFill>
                  <a:schemeClr val="tx1"/>
                </a:solidFill>
              </a:rPr>
              <a:t>det er gyldig </a:t>
            </a:r>
            <a:r>
              <a:rPr lang="nb-NO" sz="1200" dirty="0">
                <a:solidFill>
                  <a:schemeClr val="tx1"/>
                </a:solidFill>
              </a:rPr>
              <a:t>grunn til å klage dersom utsikten fra rommet ikke var som </a:t>
            </a:r>
            <a:r>
              <a:rPr lang="nb-NO" sz="1200" dirty="0" smtClean="0">
                <a:solidFill>
                  <a:schemeClr val="tx1"/>
                </a:solidFill>
              </a:rPr>
              <a:t>lovet.</a:t>
            </a:r>
            <a:endParaRPr lang="nb-NO" sz="1200" dirty="0">
              <a:solidFill>
                <a:schemeClr val="tx1"/>
              </a:solidFill>
            </a:endParaRPr>
          </a:p>
          <a:p>
            <a:pPr lvl="1" fontAlgn="base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schemeClr val="tx1"/>
                </a:solidFill>
              </a:rPr>
              <a:t>4 </a:t>
            </a:r>
            <a:r>
              <a:rPr lang="nb-NO" sz="1200" dirty="0">
                <a:solidFill>
                  <a:schemeClr val="tx1"/>
                </a:solidFill>
              </a:rPr>
              <a:t>av 10 </a:t>
            </a:r>
            <a:r>
              <a:rPr lang="nb-NO" sz="1200" dirty="0" smtClean="0">
                <a:solidFill>
                  <a:schemeClr val="tx1"/>
                </a:solidFill>
              </a:rPr>
              <a:t>er </a:t>
            </a:r>
            <a:r>
              <a:rPr lang="nb-NO" sz="1200" dirty="0">
                <a:solidFill>
                  <a:schemeClr val="tx1"/>
                </a:solidFill>
              </a:rPr>
              <a:t>klar over at lengre vei enn lovet til stranden gir deg rett til å klage på en pakkereise. </a:t>
            </a:r>
            <a:endParaRPr lang="nb-NO" sz="1200" dirty="0" smtClean="0">
              <a:solidFill>
                <a:schemeClr val="tx1"/>
              </a:solidFill>
            </a:endParaRPr>
          </a:p>
          <a:p>
            <a:pPr lvl="1" fontAlgn="base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schemeClr val="tx1"/>
                </a:solidFill>
              </a:rPr>
              <a:t>3 </a:t>
            </a:r>
            <a:r>
              <a:rPr lang="nb-NO" sz="1200" dirty="0">
                <a:solidFill>
                  <a:schemeClr val="tx1"/>
                </a:solidFill>
              </a:rPr>
              <a:t>av 10 </a:t>
            </a:r>
            <a:r>
              <a:rPr lang="nb-NO" sz="1200" dirty="0" smtClean="0">
                <a:solidFill>
                  <a:schemeClr val="tx1"/>
                </a:solidFill>
              </a:rPr>
              <a:t>vet </a:t>
            </a:r>
            <a:r>
              <a:rPr lang="nb-NO" sz="1200" dirty="0">
                <a:solidFill>
                  <a:schemeClr val="tx1"/>
                </a:solidFill>
              </a:rPr>
              <a:t>at man </a:t>
            </a:r>
            <a:r>
              <a:rPr lang="nb-NO" sz="1200" dirty="0" smtClean="0">
                <a:solidFill>
                  <a:schemeClr val="tx1"/>
                </a:solidFill>
              </a:rPr>
              <a:t>kan med rette kan </a:t>
            </a:r>
            <a:r>
              <a:rPr lang="nb-NO" sz="1200" dirty="0">
                <a:solidFill>
                  <a:schemeClr val="tx1"/>
                </a:solidFill>
              </a:rPr>
              <a:t>klage på at leiebilen ikke er en like god modell som lovet.  </a:t>
            </a:r>
            <a:endParaRPr lang="nb-NO" sz="1200" dirty="0" smtClean="0">
              <a:solidFill>
                <a:schemeClr val="tx1"/>
              </a:solidFill>
            </a:endParaRPr>
          </a:p>
          <a:p>
            <a:pPr lvl="1" fontAlgn="base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schemeClr val="tx1"/>
                </a:solidFill>
              </a:rPr>
              <a:t>2 av 10 tror at kaldt hotellrom gir gyldig grunn til å klage, men dette stemmer ikke. Kun 5 % har en feilaktig oppfatning om </a:t>
            </a:r>
            <a:r>
              <a:rPr lang="nb-NO" sz="1200" dirty="0">
                <a:solidFill>
                  <a:schemeClr val="tx1"/>
                </a:solidFill>
              </a:rPr>
              <a:t>at </a:t>
            </a:r>
            <a:r>
              <a:rPr lang="nb-NO" sz="1200" dirty="0" smtClean="0">
                <a:solidFill>
                  <a:schemeClr val="tx1"/>
                </a:solidFill>
              </a:rPr>
              <a:t>regnvær </a:t>
            </a:r>
            <a:r>
              <a:rPr lang="nb-NO" sz="1200" dirty="0">
                <a:solidFill>
                  <a:schemeClr val="tx1"/>
                </a:solidFill>
              </a:rPr>
              <a:t>hele ferien er gyldig grunn til å klage på en </a:t>
            </a:r>
            <a:r>
              <a:rPr lang="nb-NO" sz="1200" dirty="0" smtClean="0">
                <a:solidFill>
                  <a:schemeClr val="tx1"/>
                </a:solidFill>
              </a:rPr>
              <a:t>pakkereise.</a:t>
            </a:r>
          </a:p>
          <a:p>
            <a:pPr lvl="1" fontAlgn="base">
              <a:spcBef>
                <a:spcPts val="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schemeClr val="tx1"/>
                </a:solidFill>
              </a:rPr>
              <a:t>2 av 10 mener at ingen av de ovennevnte tilfellene er gyldig klagegrunn, og omtrent like mange har ingen formening.</a:t>
            </a:r>
            <a:endParaRPr lang="nb-NO" sz="1200" dirty="0">
              <a:solidFill>
                <a:schemeClr val="tx1"/>
              </a:solidFill>
            </a:endParaRPr>
          </a:p>
          <a:p>
            <a:pPr fontAlgn="base"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nb-NO" sz="1200" dirty="0">
                <a:solidFill>
                  <a:schemeClr val="tx1"/>
                </a:solidFill>
              </a:rPr>
              <a:t>De </a:t>
            </a:r>
            <a:r>
              <a:rPr lang="nb-NO" sz="1200" dirty="0" smtClean="0">
                <a:solidFill>
                  <a:schemeClr val="tx1"/>
                </a:solidFill>
              </a:rPr>
              <a:t>fleste (9 av 10) </a:t>
            </a:r>
            <a:r>
              <a:rPr lang="nb-NO" sz="1200" dirty="0">
                <a:solidFill>
                  <a:schemeClr val="tx1"/>
                </a:solidFill>
              </a:rPr>
              <a:t>har reiseforsikring, men kun 3 av 10 har undersøkt markedet for å finne den beste reiseforsikringen</a:t>
            </a:r>
            <a:r>
              <a:rPr lang="nb-NO" sz="1200" dirty="0" smtClean="0">
                <a:solidFill>
                  <a:schemeClr val="tx1"/>
                </a:solidFill>
              </a:rPr>
              <a:t>.</a:t>
            </a:r>
          </a:p>
          <a:p>
            <a:pPr fontAlgn="base">
              <a:spcBef>
                <a:spcPts val="0"/>
              </a:spcBef>
              <a:spcAft>
                <a:spcPts val="1200"/>
              </a:spcAft>
              <a:buSzPct val="150000"/>
            </a:pPr>
            <a:r>
              <a:rPr lang="nb-NO" sz="1200" dirty="0">
                <a:solidFill>
                  <a:schemeClr val="tx1"/>
                </a:solidFill>
              </a:rPr>
              <a:t>8 av 10 har begrenset mobilbruken sin i utlandet av frykt for høy regning. Kun 1 av 3 har undersøkt markedet for å finne det beste mobiltelefonabonnementet.</a:t>
            </a: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Bef>
                <a:spcPts val="0"/>
              </a:spcBef>
              <a:spcAft>
                <a:spcPct val="0"/>
              </a:spcAft>
              <a:buSzPct val="150000"/>
            </a:pPr>
            <a:endParaRPr lang="nb-NO" sz="1200" dirty="0" smtClean="0">
              <a:solidFill>
                <a:srgbClr val="FF0000"/>
              </a:solidFill>
            </a:endParaRPr>
          </a:p>
          <a:p>
            <a:pPr fontAlgn="base">
              <a:spcAft>
                <a:spcPct val="0"/>
              </a:spcAft>
              <a:buSzPct val="150000"/>
              <a:buNone/>
            </a:pPr>
            <a:endParaRPr lang="nb-NO" sz="1100" dirty="0" smtClean="0">
              <a:solidFill>
                <a:srgbClr val="FF0000"/>
              </a:solidFill>
            </a:endParaRP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Aft>
                <a:spcPct val="0"/>
              </a:spcAft>
              <a:buSzPct val="150000"/>
            </a:pPr>
            <a:endParaRPr lang="nb-NO" sz="1200" dirty="0" smtClean="0">
              <a:solidFill>
                <a:schemeClr val="tx1"/>
              </a:solidFill>
            </a:endParaRPr>
          </a:p>
          <a:p>
            <a:pPr fontAlgn="base">
              <a:spcBef>
                <a:spcPts val="288"/>
              </a:spcBef>
              <a:spcAft>
                <a:spcPct val="0"/>
              </a:spcAft>
              <a:buSzPct val="150000"/>
            </a:pPr>
            <a:endParaRPr lang="nb-NO" sz="1200" dirty="0" smtClean="0">
              <a:solidFill>
                <a:srgbClr val="FF0000"/>
              </a:solidFill>
              <a:ea typeface="ＭＳ Ｐゴシック" pitchFamily="34" charset="-128"/>
              <a:cs typeface="ＭＳ Ｐゴシック" charset="0"/>
            </a:endParaRPr>
          </a:p>
          <a:p>
            <a:pPr>
              <a:spcBef>
                <a:spcPts val="288"/>
              </a:spcBef>
              <a:buSzPct val="125000"/>
            </a:pPr>
            <a:endParaRPr lang="nb-NO" sz="11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spcBef>
                <a:spcPts val="288"/>
              </a:spcBef>
              <a:buFontTx/>
              <a:buNone/>
            </a:pPr>
            <a:endParaRPr lang="nb-NO" sz="11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288"/>
              </a:spcBef>
            </a:pPr>
            <a:endParaRPr lang="nb-NO" sz="11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nb-NO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nb-NO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nb-NO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0099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517352"/>
              </p:ext>
            </p:extLst>
          </p:nvPr>
        </p:nvGraphicFramePr>
        <p:xfrm>
          <a:off x="1259632" y="1124744"/>
          <a:ext cx="6588000" cy="494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invGray">
          <a:xfrm>
            <a:off x="590278" y="6381328"/>
            <a:ext cx="3981722" cy="185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568325" indent="-568325"/>
            <a:r>
              <a:rPr lang="nb-NO" sz="1200" i="1" dirty="0" smtClean="0"/>
              <a:t>Base:1 000 intervju.      	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24115726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2892" y="797803"/>
            <a:ext cx="7272808" cy="830997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Blant de som skal reise med fly i sommer, planlegger bortimot    9 av 10 å sende bagasjen</a:t>
            </a:r>
            <a:r>
              <a:rPr lang="nb-NO" sz="2000" dirty="0">
                <a:solidFill>
                  <a:schemeClr val="accent1"/>
                </a:solidFill>
              </a:rPr>
              <a:t>.</a:t>
            </a:r>
            <a:r>
              <a:rPr lang="nb-NO" sz="2000" dirty="0" smtClean="0">
                <a:solidFill>
                  <a:schemeClr val="accent1"/>
                </a:solidFill>
              </a:rPr>
              <a:t/>
            </a:r>
            <a:br>
              <a:rPr lang="nb-NO" sz="2000" dirty="0" smtClean="0">
                <a:solidFill>
                  <a:schemeClr val="accent1"/>
                </a:solidFill>
              </a:rPr>
            </a:b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invGray">
          <a:xfrm>
            <a:off x="35496" y="6350550"/>
            <a:ext cx="4356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100" i="1" dirty="0" smtClean="0"/>
              <a:t>	</a:t>
            </a:r>
            <a:r>
              <a:rPr lang="nb-NO" sz="1200" i="1" dirty="0" smtClean="0"/>
              <a:t>Base: 560 intervju.</a:t>
            </a:r>
          </a:p>
          <a:p>
            <a:pPr marL="568325" indent="-568325"/>
            <a:r>
              <a:rPr lang="nb-NO" sz="1200" i="1" dirty="0"/>
              <a:t>	</a:t>
            </a:r>
            <a:r>
              <a:rPr lang="nb-NO" sz="1200" i="1" dirty="0" smtClean="0"/>
              <a:t>Filter: Skal reise med fly i sommer.</a:t>
            </a:r>
            <a:endParaRPr lang="nb-NO" sz="1200" dirty="0" smtClean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931240"/>
              </p:ext>
            </p:extLst>
          </p:nvPr>
        </p:nvGraphicFramePr>
        <p:xfrm>
          <a:off x="1763688" y="1988840"/>
          <a:ext cx="5598312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49838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830997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14 % av de som skal sende bagasje med fly i sommer frykter at bagasjen ikke kommer frem. </a:t>
            </a:r>
            <a:br>
              <a:rPr lang="nb-NO" sz="2000" dirty="0" smtClean="0">
                <a:solidFill>
                  <a:schemeClr val="accent1"/>
                </a:solidFill>
              </a:rPr>
            </a:b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invGray">
          <a:xfrm>
            <a:off x="611560" y="6350128"/>
            <a:ext cx="4176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Base: 494 intervju. </a:t>
            </a:r>
          </a:p>
          <a:p>
            <a:pPr marL="568325" indent="-568325"/>
            <a:r>
              <a:rPr lang="nb-NO" sz="1200" i="1" dirty="0" smtClean="0"/>
              <a:t>Filter: Skal sende bagasje med fly i sommer.</a:t>
            </a:r>
            <a:endParaRPr lang="nb-NO" sz="1200" dirty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497184"/>
              </p:ext>
            </p:extLst>
          </p:nvPr>
        </p:nvGraphicFramePr>
        <p:xfrm>
          <a:off x="2483768" y="2060848"/>
          <a:ext cx="5564459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47438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61555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2 av 10 har opplevd at bagasjen deres har vært savnet etter flyreise i løpet av de tre siste årene.  </a:t>
            </a: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995220"/>
              </p:ext>
            </p:extLst>
          </p:nvPr>
        </p:nvGraphicFramePr>
        <p:xfrm>
          <a:off x="2510790" y="2060848"/>
          <a:ext cx="5544611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invGray">
          <a:xfrm>
            <a:off x="-508" y="6381328"/>
            <a:ext cx="43564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	Base: 1 000 intervju.</a:t>
            </a:r>
          </a:p>
        </p:txBody>
      </p:sp>
    </p:spTree>
    <p:extLst>
      <p:ext uri="{BB962C8B-B14F-4D97-AF65-F5344CB8AC3E}">
        <p14:creationId xmlns:p14="http://schemas.microsoft.com/office/powerpoint/2010/main" val="8577270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99175" y="836712"/>
            <a:ext cx="7272808" cy="830997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nb-NO" sz="2000" dirty="0" smtClean="0">
                <a:solidFill>
                  <a:schemeClr val="accent1"/>
                </a:solidFill>
              </a:rPr>
              <a:t>En drøy fjerdedel av de som har opplevd savnet bagasje var ikke fornøyd med hjelpen de fikk fra flyselskapet.</a:t>
            </a:r>
            <a:br>
              <a:rPr lang="nb-NO" sz="2000" dirty="0" smtClean="0">
                <a:solidFill>
                  <a:schemeClr val="accent1"/>
                </a:solidFill>
              </a:rPr>
            </a:br>
            <a:endParaRPr lang="nb-NO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invGray">
          <a:xfrm>
            <a:off x="611560" y="6371381"/>
            <a:ext cx="4176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568325" indent="-568325"/>
            <a:r>
              <a:rPr lang="nb-NO" sz="1200" i="1" dirty="0" smtClean="0"/>
              <a:t>Base: 191 intervju. </a:t>
            </a:r>
          </a:p>
          <a:p>
            <a:pPr marL="568325" indent="-568325"/>
            <a:r>
              <a:rPr lang="nb-NO" sz="1200" i="1" dirty="0" smtClean="0"/>
              <a:t>Filter: Har opplevd at bagasjen har vært savnet etter flyreise.</a:t>
            </a:r>
            <a:endParaRPr lang="nb-NO" sz="1200" dirty="0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48948"/>
              </p:ext>
            </p:extLst>
          </p:nvPr>
        </p:nvGraphicFramePr>
        <p:xfrm>
          <a:off x="2546623" y="2060848"/>
          <a:ext cx="5544616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21879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" val="CHART"/>
</p:tagLst>
</file>

<file path=ppt/theme/theme1.xml><?xml version="1.0" encoding="utf-8"?>
<a:theme xmlns:a="http://schemas.openxmlformats.org/drawingml/2006/main" name="Forbrukerradet_ppt">
  <a:themeElements>
    <a:clrScheme name="Custom 1">
      <a:dk1>
        <a:sysClr val="windowText" lastClr="000000"/>
      </a:dk1>
      <a:lt1>
        <a:sysClr val="window" lastClr="FFFFFF"/>
      </a:lt1>
      <a:dk2>
        <a:srgbClr val="004959"/>
      </a:dk2>
      <a:lt2>
        <a:srgbClr val="38CED5"/>
      </a:lt2>
      <a:accent1>
        <a:srgbClr val="38CED5"/>
      </a:accent1>
      <a:accent2>
        <a:srgbClr val="0C737D"/>
      </a:accent2>
      <a:accent3>
        <a:srgbClr val="89C540"/>
      </a:accent3>
      <a:accent4>
        <a:srgbClr val="F89A1C"/>
      </a:accent4>
      <a:accent5>
        <a:srgbClr val="505050"/>
      </a:accent5>
      <a:accent6>
        <a:srgbClr val="07456B"/>
      </a:accent6>
      <a:hlink>
        <a:srgbClr val="004959"/>
      </a:hlink>
      <a:folHlink>
        <a:srgbClr val="F79646"/>
      </a:folHlink>
    </a:clrScheme>
    <a:fontScheme name="Santand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Forbrukerradet_ppt</Template>
  <TotalTime>3956</TotalTime>
  <Words>1189</Words>
  <Application>Microsoft Macintosh PowerPoint</Application>
  <PresentationFormat>Skjermfremvisning (4:3)</PresentationFormat>
  <Paragraphs>180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0" baseType="lpstr">
      <vt:lpstr>Forbrukerradet_ppt</vt:lpstr>
      <vt:lpstr>Befolkningsundersøkelse om spørsmål knyttet til reise   gjennomført  for Forbrukerrådet  av Norstat – juni 2014    </vt:lpstr>
      <vt:lpstr>Utvalg og metode   </vt:lpstr>
      <vt:lpstr>Oppsummering</vt:lpstr>
      <vt:lpstr>Oppsummering</vt:lpstr>
      <vt:lpstr>PowerPoint-presentasjon</vt:lpstr>
      <vt:lpstr>Blant de som skal reise med fly i sommer, planlegger bortimot    9 av 10 å sende bagasjen. </vt:lpstr>
      <vt:lpstr>14 % av de som skal sende bagasje med fly i sommer frykter at bagasjen ikke kommer frem.  </vt:lpstr>
      <vt:lpstr>2 av 10 har opplevd at bagasjen deres har vært savnet etter flyreise i løpet av de tre siste årene.  </vt:lpstr>
      <vt:lpstr>En drøy fjerdedel av de som har opplevd savnet bagasje var ikke fornøyd med hjelpen de fikk fra flyselskapet. </vt:lpstr>
      <vt:lpstr>PowerPoint-presentasjon</vt:lpstr>
      <vt:lpstr>14 % opplyser at de skal leie bil i sommer.  </vt:lpstr>
      <vt:lpstr>Kun 6 av 10 som skal leie bil i sommer har satt seg inn i forsikring og andre vilkår knyttet til leie av bil.   </vt:lpstr>
      <vt:lpstr>Flere enn 4 av 10 har leid bil i løpet av de siste tre årene.</vt:lpstr>
      <vt:lpstr>Blant de som har leid bil i løpet av de siste tre årene opplevde  3 % å bli avkrevd penger fra utleier i ettertid for forhold hvor det var uenighet om årsaken.  </vt:lpstr>
      <vt:lpstr>Mange forbrukere har manglende eller feilaktig kunnskap om sine klagerettigheter i forbindelse med pakkereiser.  Hvilke av disse tilfellene er gyldig grunn til å klage når du er på pakkereise?  </vt:lpstr>
      <vt:lpstr>De fleste nordmenn har reiseforsikring.  </vt:lpstr>
      <vt:lpstr>Kun 3 av 10 har undersøkt markedet for å finne den beste reiseforsikringen.  </vt:lpstr>
      <vt:lpstr>8 av 10 har begrenset mobilbruken sin i utlandet av frykt for høy regning.  </vt:lpstr>
      <vt:lpstr>Kun 1 av 3 har undersøkt markedet for å finne det beste mobiltelefonabonnementet.</vt:lpstr>
    </vt:vector>
  </TitlesOfParts>
  <Company>FR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Windows User</dc:creator>
  <dc:description>Template by addpoint.no</dc:description>
  <cp:lastModifiedBy>Anita Steen</cp:lastModifiedBy>
  <cp:revision>448</cp:revision>
  <dcterms:created xsi:type="dcterms:W3CDTF">2013-08-23T07:27:17Z</dcterms:created>
  <dcterms:modified xsi:type="dcterms:W3CDTF">2015-09-30T17:38:59Z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</Properties>
</file>