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05271468153373"/>
          <c:y val="3.833028649442298E-2"/>
          <c:w val="0.44063496311857603"/>
          <c:h val="0.8899196101511239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1100"/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'Ark1'!$A$1:$A$7</c:f>
              <c:strCache>
                <c:ptCount val="7"/>
                <c:pt idx="0">
                  <c:v>Vet ikke/kan ikke svare  </c:v>
                </c:pt>
                <c:pt idx="1">
                  <c:v>Ingen av disse tilfellene er gyldig grunn til å klage</c:v>
                </c:pt>
                <c:pt idx="2">
                  <c:v>At det regner hele ferien, selv om stedet er markedsført som solsikkert </c:v>
                </c:pt>
                <c:pt idx="3">
                  <c:v>At det er kaldt på hotellrommet  </c:v>
                </c:pt>
                <c:pt idx="4">
                  <c:v>At leiebilen ikke er så bra modell som lovet</c:v>
                </c:pt>
                <c:pt idx="5">
                  <c:v>At det er lengre til stranden enn lovet</c:v>
                </c:pt>
                <c:pt idx="6">
                  <c:v>At du ikke får den utsikten fra rommet som du var lovet </c:v>
                </c:pt>
              </c:strCache>
            </c:strRef>
          </c:cat>
          <c:val>
            <c:numRef>
              <c:f>'Ark1'!$B$1:$B$7</c:f>
              <c:numCache>
                <c:formatCode>0%</c:formatCode>
                <c:ptCount val="7"/>
                <c:pt idx="0">
                  <c:v>0.22</c:v>
                </c:pt>
                <c:pt idx="1">
                  <c:v>0.19</c:v>
                </c:pt>
                <c:pt idx="2">
                  <c:v>0.05</c:v>
                </c:pt>
                <c:pt idx="3">
                  <c:v>0.21</c:v>
                </c:pt>
                <c:pt idx="4">
                  <c:v>0.3</c:v>
                </c:pt>
                <c:pt idx="5">
                  <c:v>0.4</c:v>
                </c:pt>
                <c:pt idx="6">
                  <c:v>0.49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46090752"/>
        <c:axId val="246092544"/>
      </c:barChart>
      <c:catAx>
        <c:axId val="2460907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nb-NO"/>
          </a:p>
        </c:txPr>
        <c:crossAx val="246092544"/>
        <c:crosses val="autoZero"/>
        <c:auto val="1"/>
        <c:lblAlgn val="ctr"/>
        <c:lblOffset val="100"/>
        <c:noMultiLvlLbl val="0"/>
      </c:catAx>
      <c:valAx>
        <c:axId val="246092544"/>
        <c:scaling>
          <c:orientation val="minMax"/>
          <c:max val="1"/>
          <c:min val="0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nb-NO"/>
          </a:p>
        </c:txPr>
        <c:crossAx val="246090752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B9EBDA-761F-4AAE-B31A-F38B7A422527}" type="doc">
      <dgm:prSet loTypeId="urn:diagrams.loki3.com/BracketList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D7CDFAE0-4AEA-4CBB-9553-2CA2586A6ACC}" type="pres">
      <dgm:prSet presAssocID="{39B9EBDA-761F-4AAE-B31A-F38B7A42252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</dgm:ptLst>
  <dgm:cxnLst>
    <dgm:cxn modelId="{FC4D8147-76F1-4216-B11D-C6E16C28FF7A}" type="presOf" srcId="{39B9EBDA-761F-4AAE-B31A-F38B7A422527}" destId="{D7CDFAE0-4AEA-4CBB-9553-2CA2586A6ACC}" srcOrd="0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">
  <dgm:title val="Liste over loddrette grupper"/>
  <dgm:desc val="Brukes til å vise grupperte blokker med informasjon. Passer godt til store mengder tekst på nivå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42FE8-E9EE-4B13-9325-159A2E47EC2D}" type="datetimeFigureOut">
              <a:rPr lang="nb-NO" smtClean="0"/>
              <a:t>16.07.2014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E090E-BC45-4BDF-9FB2-656C817D6AD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4345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6D1CE-0B42-4369-A54C-D8389C8FE160}" type="slidenum">
              <a:rPr lang="nb-NO" smtClean="0"/>
              <a:pPr/>
              <a:t>3</a:t>
            </a:fld>
            <a:endParaRPr lang="nb-NO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"/>
          <a:stretch/>
        </p:blipFill>
        <p:spPr>
          <a:xfrm>
            <a:off x="2670628" y="-6691"/>
            <a:ext cx="6480702" cy="68652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40000" y="2347481"/>
            <a:ext cx="5130000" cy="461665"/>
          </a:xfrm>
        </p:spPr>
        <p:txBody>
          <a:bodyPr wrap="square">
            <a:sp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540000" y="2077200"/>
            <a:ext cx="5130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4"/>
            <a:ext cx="2925838" cy="173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4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352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0" y="540000"/>
            <a:ext cx="8604000" cy="252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540000" y="4458883"/>
            <a:ext cx="8064000" cy="461665"/>
          </a:xfrm>
        </p:spPr>
        <p:txBody>
          <a:bodyPr wrap="square">
            <a:sp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0000"/>
            <a:ext cx="8604000" cy="1207365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6" name="Rett linje 7"/>
          <p:cNvCxnSpPr/>
          <p:nvPr userDrawn="1"/>
        </p:nvCxnSpPr>
        <p:spPr>
          <a:xfrm>
            <a:off x="540000" y="6318000"/>
            <a:ext cx="8064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Sylinder 8"/>
          <p:cNvSpPr txBox="1"/>
          <p:nvPr userDrawn="1"/>
        </p:nvSpPr>
        <p:spPr>
          <a:xfrm>
            <a:off x="5940152" y="6359557"/>
            <a:ext cx="2663848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nb-NO" sz="800" dirty="0" smtClean="0">
                <a:solidFill>
                  <a:schemeClr val="bg2"/>
                </a:solidFill>
              </a:rPr>
              <a:t>forbrukerrådet.no</a:t>
            </a:r>
            <a:endParaRPr lang="nb-NO" sz="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6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8" name="Plassholder for innhold 2"/>
          <p:cNvSpPr>
            <a:spLocks noGrp="1"/>
          </p:cNvSpPr>
          <p:nvPr>
            <p:ph idx="1"/>
          </p:nvPr>
        </p:nvSpPr>
        <p:spPr>
          <a:xfrm>
            <a:off x="540000" y="1600200"/>
            <a:ext cx="39600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9" name="Plassholder for innhold 2"/>
          <p:cNvSpPr>
            <a:spLocks noGrp="1"/>
          </p:cNvSpPr>
          <p:nvPr>
            <p:ph idx="10"/>
          </p:nvPr>
        </p:nvSpPr>
        <p:spPr>
          <a:xfrm>
            <a:off x="4644000" y="1600200"/>
            <a:ext cx="39600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9331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0000" y="1600200"/>
            <a:ext cx="396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0"/>
          </p:nvPr>
        </p:nvSpPr>
        <p:spPr>
          <a:xfrm>
            <a:off x="540000" y="2239962"/>
            <a:ext cx="3960000" cy="388620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1" name="Plassholder for tekst 2"/>
          <p:cNvSpPr>
            <a:spLocks noGrp="1"/>
          </p:cNvSpPr>
          <p:nvPr>
            <p:ph type="body" idx="11"/>
          </p:nvPr>
        </p:nvSpPr>
        <p:spPr>
          <a:xfrm>
            <a:off x="4652400" y="1600200"/>
            <a:ext cx="396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2" name="Plassholder for innhold 2"/>
          <p:cNvSpPr>
            <a:spLocks noGrp="1"/>
          </p:cNvSpPr>
          <p:nvPr>
            <p:ph idx="12"/>
          </p:nvPr>
        </p:nvSpPr>
        <p:spPr>
          <a:xfrm>
            <a:off x="4652400" y="2239962"/>
            <a:ext cx="3960000" cy="388620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844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903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55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957267" y="764704"/>
            <a:ext cx="761937" cy="694887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40000" y="865740"/>
            <a:ext cx="7344368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0000" y="1600200"/>
            <a:ext cx="8064000" cy="45259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cxnSp>
        <p:nvCxnSpPr>
          <p:cNvPr id="8" name="Rett linje 7"/>
          <p:cNvCxnSpPr/>
          <p:nvPr/>
        </p:nvCxnSpPr>
        <p:spPr>
          <a:xfrm>
            <a:off x="540000" y="6318000"/>
            <a:ext cx="8064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Sylinder 8"/>
          <p:cNvSpPr txBox="1"/>
          <p:nvPr/>
        </p:nvSpPr>
        <p:spPr>
          <a:xfrm>
            <a:off x="5940152" y="6359557"/>
            <a:ext cx="2663848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nb-NO" sz="800" dirty="0" smtClean="0">
                <a:solidFill>
                  <a:schemeClr val="bg2"/>
                </a:solidFill>
              </a:rPr>
              <a:t>forbrukerrådet.no</a:t>
            </a:r>
            <a:endParaRPr lang="nb-NO" sz="800" dirty="0">
              <a:solidFill>
                <a:schemeClr val="bg2"/>
              </a:solidFill>
            </a:endParaRPr>
          </a:p>
        </p:txBody>
      </p:sp>
      <p:pic>
        <p:nvPicPr>
          <p:cNvPr id="12" name="Bild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0"/>
            <a:ext cx="9143245" cy="26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5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200"/>
        </a:spcBef>
        <a:buFont typeface="Arial" pitchFamily="34" charset="0"/>
        <a:buChar char="•"/>
        <a:defRPr sz="19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200"/>
        </a:spcBef>
        <a:buFont typeface="Arial" pitchFamily="34" charset="0"/>
        <a:buChar char="–"/>
        <a:defRPr sz="19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200"/>
        </a:spcBef>
        <a:buFont typeface="Arial" pitchFamily="34" charset="0"/>
        <a:buChar char="•"/>
        <a:defRPr sz="19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200"/>
        </a:spcBef>
        <a:buFont typeface="Arial" pitchFamily="34" charset="0"/>
        <a:buChar char="–"/>
        <a:defRPr sz="19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200"/>
        </a:spcBef>
        <a:buFont typeface="Arial" pitchFamily="34" charset="0"/>
        <a:buChar char="»"/>
        <a:defRPr sz="19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notesSlide" Target="../notesSlides/notesSlide1.xml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chart" Target="../charts/chart1.xml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40000" y="2347481"/>
            <a:ext cx="5130000" cy="2062103"/>
          </a:xfrm>
        </p:spPr>
        <p:txBody>
          <a:bodyPr/>
          <a:lstStyle/>
          <a:p>
            <a:r>
              <a:rPr lang="nb-NO" sz="2800" dirty="0"/>
              <a:t>Befolkningsundersøkelse</a:t>
            </a:r>
            <a:br>
              <a:rPr lang="nb-NO" sz="2800" dirty="0"/>
            </a:br>
            <a:r>
              <a:rPr lang="nb-NO" sz="2800" dirty="0"/>
              <a:t>om spørsmål knyttet til reise </a:t>
            </a:r>
            <a:r>
              <a:rPr lang="nb-NO" sz="2400" dirty="0"/>
              <a:t/>
            </a:r>
            <a:br>
              <a:rPr lang="nb-NO" sz="2400" dirty="0"/>
            </a:br>
            <a:r>
              <a:rPr lang="nb-NO" sz="2400" dirty="0"/>
              <a:t/>
            </a:r>
            <a:br>
              <a:rPr lang="nb-NO" sz="2400" dirty="0"/>
            </a:br>
            <a:r>
              <a:rPr lang="nb-NO" sz="1800" dirty="0"/>
              <a:t>gjennomført </a:t>
            </a:r>
            <a:br>
              <a:rPr lang="nb-NO" sz="1800" dirty="0"/>
            </a:br>
            <a:r>
              <a:rPr lang="nb-NO" sz="1800" dirty="0"/>
              <a:t>for Forbrukerrådet </a:t>
            </a:r>
            <a:br>
              <a:rPr lang="nb-NO" sz="1800" dirty="0"/>
            </a:br>
            <a:r>
              <a:rPr lang="nb-NO" sz="1800" dirty="0"/>
              <a:t>av </a:t>
            </a:r>
            <a:r>
              <a:rPr lang="nb-NO" sz="1800" dirty="0" err="1"/>
              <a:t>Norstat</a:t>
            </a:r>
            <a:r>
              <a:rPr lang="nb-NO" sz="1800" dirty="0"/>
              <a:t> – juni 2014</a:t>
            </a:r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353436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Utvalg og metode</a:t>
            </a:r>
            <a:endParaRPr lang="nb-NO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2000" b="1" dirty="0">
                <a:solidFill>
                  <a:schemeClr val="tx1"/>
                </a:solidFill>
                <a:ea typeface="ＭＳ Ｐゴシック" pitchFamily="34" charset="-128"/>
              </a:rPr>
              <a:t>Målgruppe</a:t>
            </a:r>
            <a:endParaRPr lang="nb-NO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2000" dirty="0">
                <a:solidFill>
                  <a:schemeClr val="tx1"/>
                </a:solidFill>
              </a:rPr>
              <a:t>Landsrepresentativt utvalg 18 år+.  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endParaRPr lang="nb-NO" sz="2000" b="1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2000" b="1" dirty="0">
                <a:solidFill>
                  <a:schemeClr val="tx1"/>
                </a:solidFill>
                <a:ea typeface="ＭＳ Ｐゴシック" pitchFamily="34" charset="-128"/>
              </a:rPr>
              <a:t>Utvalg</a:t>
            </a:r>
            <a:endParaRPr lang="nb-NO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2000" dirty="0">
                <a:solidFill>
                  <a:schemeClr val="tx1"/>
                </a:solidFill>
              </a:rPr>
              <a:t>Undersøkelsen er gjennomført i </a:t>
            </a:r>
            <a:r>
              <a:rPr lang="nb-NO" sz="2000" dirty="0" err="1">
                <a:solidFill>
                  <a:schemeClr val="tx1"/>
                </a:solidFill>
              </a:rPr>
              <a:t>Norstats</a:t>
            </a:r>
            <a:r>
              <a:rPr lang="nb-NO" sz="2000" dirty="0">
                <a:solidFill>
                  <a:schemeClr val="tx1"/>
                </a:solidFill>
              </a:rPr>
              <a:t> respondentpanel, som består av cirka 83 000 nordmenn som har tilgang til internett. Medlemmene i panelet er primært rekruttert via landsrepresentative telefonundersøkelser. Utvalget blir trukket tilfeldig og proporsjonalt i forhold til den enkelte landsdels befolkningstall og kvoteres på kjønn og fylke.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2000" dirty="0">
                <a:solidFill>
                  <a:schemeClr val="tx1"/>
                </a:solidFill>
                <a:cs typeface="Times New Roman" pitchFamily="18" charset="0"/>
              </a:rPr>
              <a:t>Resultatene er veiet på kjønn, alder og geografi i henhold til offentlig statistikk.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2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2000" b="1" dirty="0">
                <a:solidFill>
                  <a:schemeClr val="tx1"/>
                </a:solidFill>
                <a:ea typeface="ＭＳ Ｐゴシック" pitchFamily="34" charset="-128"/>
              </a:rPr>
              <a:t>Metode / tidsperiode feltarbeid 	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2000" dirty="0">
                <a:solidFill>
                  <a:schemeClr val="tx1"/>
                </a:solidFill>
              </a:rPr>
              <a:t>Datainnsamlingen ble gjennomført som web-intervju i perioden 2.–10. juni 2014.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2000" dirty="0">
                <a:solidFill>
                  <a:schemeClr val="tx1"/>
                </a:solidFill>
              </a:rPr>
              <a:t> </a:t>
            </a:r>
            <a:endParaRPr lang="nb-NO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chemeClr val="accent2"/>
              </a:buClr>
              <a:buNone/>
            </a:pPr>
            <a:r>
              <a:rPr lang="nb-NO" sz="2000" b="1" dirty="0">
                <a:solidFill>
                  <a:schemeClr val="tx1"/>
                </a:solidFill>
                <a:ea typeface="ＭＳ Ｐゴシック" pitchFamily="34" charset="-128"/>
              </a:rPr>
              <a:t>Antall intervju 	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chemeClr val="accent2"/>
              </a:buClr>
              <a:buNone/>
            </a:pPr>
            <a:r>
              <a:rPr lang="nb-NO" sz="2000" dirty="0">
                <a:solidFill>
                  <a:schemeClr val="tx1"/>
                </a:solidFill>
                <a:ea typeface="ＭＳ Ｐゴシック" pitchFamily="34" charset="-128"/>
              </a:rPr>
              <a:t>Totalt 1 000 intervju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5408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28377815"/>
              </p:ext>
            </p:extLst>
          </p:nvPr>
        </p:nvGraphicFramePr>
        <p:xfrm>
          <a:off x="1187624" y="2564904"/>
          <a:ext cx="7128792" cy="3640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tel 9"/>
          <p:cNvSpPr>
            <a:spLocks noGrp="1"/>
          </p:cNvSpPr>
          <p:nvPr>
            <p:ph type="title"/>
          </p:nvPr>
        </p:nvSpPr>
        <p:spPr>
          <a:xfrm>
            <a:off x="612008" y="809417"/>
            <a:ext cx="7344368" cy="1323439"/>
          </a:xfrm>
        </p:spPr>
        <p:txBody>
          <a:bodyPr/>
          <a:lstStyle/>
          <a:p>
            <a:r>
              <a:rPr lang="nb-NO" sz="2000" dirty="0" smtClean="0">
                <a:solidFill>
                  <a:schemeClr val="accent1"/>
                </a:solidFill>
              </a:rPr>
              <a:t>Mange forbrukere har manglende eller feilaktig kunnskap om sine klagerettigheter i forbindelse med pakkereiser.</a:t>
            </a:r>
            <a:r>
              <a:rPr lang="nb-NO" sz="1800" dirty="0">
                <a:solidFill>
                  <a:schemeClr val="accent1"/>
                </a:solidFill>
              </a:rPr>
              <a:t/>
            </a:r>
            <a:br>
              <a:rPr lang="nb-NO" sz="1800" dirty="0">
                <a:solidFill>
                  <a:schemeClr val="accent1"/>
                </a:solidFill>
              </a:rPr>
            </a:br>
            <a:r>
              <a:rPr lang="nb-NO" sz="1800" dirty="0" smtClean="0">
                <a:solidFill>
                  <a:schemeClr val="accent1"/>
                </a:solidFill>
              </a:rPr>
              <a:t/>
            </a:r>
            <a:br>
              <a:rPr lang="nb-NO" sz="1800" dirty="0" smtClean="0">
                <a:solidFill>
                  <a:schemeClr val="accent1"/>
                </a:solidFill>
              </a:rPr>
            </a:br>
            <a:r>
              <a:rPr lang="nb-NO" sz="1400" i="1" dirty="0" smtClean="0">
                <a:solidFill>
                  <a:schemeClr val="tx1"/>
                </a:solidFill>
              </a:rPr>
              <a:t>Hvilke </a:t>
            </a:r>
            <a:r>
              <a:rPr lang="nb-NO" sz="1400" i="1" dirty="0">
                <a:solidFill>
                  <a:schemeClr val="tx1"/>
                </a:solidFill>
              </a:rPr>
              <a:t>av disse tilfellene er gyldig grunn til å klage når du er på pakkereise?</a:t>
            </a:r>
            <a:br>
              <a:rPr lang="nb-NO" sz="1400" i="1" dirty="0">
                <a:solidFill>
                  <a:schemeClr val="tx1"/>
                </a:solidFill>
              </a:rPr>
            </a:br>
            <a:r>
              <a:rPr lang="nb-NO" sz="1400" dirty="0" smtClean="0">
                <a:solidFill>
                  <a:schemeClr val="tx1"/>
                </a:solidFill>
              </a:rPr>
              <a:t> </a:t>
            </a:r>
            <a:endParaRPr lang="nb-NO" sz="1400" i="1" dirty="0">
              <a:solidFill>
                <a:schemeClr val="tx1"/>
              </a:solidFill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invGray">
          <a:xfrm>
            <a:off x="582613" y="6381328"/>
            <a:ext cx="70850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marL="568325" indent="-568325"/>
            <a:r>
              <a:rPr lang="nb-NO" sz="1200" i="1" dirty="0" smtClean="0"/>
              <a:t>N=1 000 intervju.  </a:t>
            </a:r>
            <a:endParaRPr lang="nb-NO" sz="12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554617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Venstre klammeparentes 10"/>
          <p:cNvSpPr/>
          <p:nvPr/>
        </p:nvSpPr>
        <p:spPr>
          <a:xfrm flipH="1">
            <a:off x="6876255" y="2708920"/>
            <a:ext cx="348605" cy="1296144"/>
          </a:xfrm>
          <a:prstGeom prst="leftBrace">
            <a:avLst>
              <a:gd name="adj1" fmla="val 35000"/>
              <a:gd name="adj2" fmla="val 50000"/>
            </a:avLst>
          </a:prstGeom>
          <a:ln w="1905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TekstSylinder 7"/>
          <p:cNvSpPr txBox="1"/>
          <p:nvPr/>
        </p:nvSpPr>
        <p:spPr>
          <a:xfrm>
            <a:off x="7380312" y="3068960"/>
            <a:ext cx="1691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/>
              <a:t>Gyldige grunner til å klage</a:t>
            </a:r>
            <a:endParaRPr lang="nb-NO" sz="1600" dirty="0"/>
          </a:p>
        </p:txBody>
      </p:sp>
      <p:sp>
        <p:nvSpPr>
          <p:cNvPr id="14" name="Venstre klammeparentes 13"/>
          <p:cNvSpPr/>
          <p:nvPr/>
        </p:nvSpPr>
        <p:spPr>
          <a:xfrm flipH="1">
            <a:off x="6876251" y="4077072"/>
            <a:ext cx="348605" cy="792088"/>
          </a:xfrm>
          <a:prstGeom prst="leftBrace">
            <a:avLst>
              <a:gd name="adj1" fmla="val 35000"/>
              <a:gd name="adj2" fmla="val 50000"/>
            </a:avLst>
          </a:prstGeom>
          <a:ln w="1905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TekstSylinder 14"/>
          <p:cNvSpPr txBox="1"/>
          <p:nvPr/>
        </p:nvSpPr>
        <p:spPr>
          <a:xfrm>
            <a:off x="7380312" y="4038163"/>
            <a:ext cx="1763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/>
              <a:t>Ikke gyldige grunner til å klage</a:t>
            </a:r>
            <a:endParaRPr lang="nb-NO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15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" val="CHART"/>
</p:tagLst>
</file>

<file path=ppt/theme/theme1.xml><?xml version="1.0" encoding="utf-8"?>
<a:theme xmlns:a="http://schemas.openxmlformats.org/drawingml/2006/main" name="Forbrukerradet_ppt">
  <a:themeElements>
    <a:clrScheme name="Custom 1">
      <a:dk1>
        <a:sysClr val="windowText" lastClr="000000"/>
      </a:dk1>
      <a:lt1>
        <a:sysClr val="window" lastClr="FFFFFF"/>
      </a:lt1>
      <a:dk2>
        <a:srgbClr val="004959"/>
      </a:dk2>
      <a:lt2>
        <a:srgbClr val="38CED5"/>
      </a:lt2>
      <a:accent1>
        <a:srgbClr val="38CED5"/>
      </a:accent1>
      <a:accent2>
        <a:srgbClr val="0C737D"/>
      </a:accent2>
      <a:accent3>
        <a:srgbClr val="89C540"/>
      </a:accent3>
      <a:accent4>
        <a:srgbClr val="F89A1C"/>
      </a:accent4>
      <a:accent5>
        <a:srgbClr val="505050"/>
      </a:accent5>
      <a:accent6>
        <a:srgbClr val="07456B"/>
      </a:accent6>
      <a:hlink>
        <a:srgbClr val="004959"/>
      </a:hlink>
      <a:folHlink>
        <a:srgbClr val="F79646"/>
      </a:folHlink>
    </a:clrScheme>
    <a:fontScheme name="Santan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Forbrukerradet_ppt</Template>
  <TotalTime>5</TotalTime>
  <Words>112</Words>
  <Application>Microsoft Office PowerPoint</Application>
  <PresentationFormat>Skjermfremvisning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Forbrukerradet_ppt</vt:lpstr>
      <vt:lpstr>Befolkningsundersøkelse om spørsmål knyttet til reise   gjennomført  for Forbrukerrådet  av Norstat – juni 2014</vt:lpstr>
      <vt:lpstr>Utvalg og metode</vt:lpstr>
      <vt:lpstr>Mange forbrukere har manglende eller feilaktig kunnskap om sine klagerettigheter i forbindelse med pakkereiser.  Hvilke av disse tilfellene er gyldig grunn til å klage når du er på pakkereise?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Befolkningsundersøkelse om spørsmål knyttet til reise   gjennomført  for Forbrukerrådet  av Norstat – juni 2014</dc:title>
  <dc:creator>Windows User</dc:creator>
  <dc:description>Template by addpoint.no</dc:description>
  <cp:lastModifiedBy>Windows User</cp:lastModifiedBy>
  <cp:revision>1</cp:revision>
  <dcterms:created xsi:type="dcterms:W3CDTF">2014-07-16T12:36:30Z</dcterms:created>
  <dcterms:modified xsi:type="dcterms:W3CDTF">2014-07-16T12:41:40Z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by">
    <vt:lpwstr>addpoint.no</vt:lpwstr>
  </property>
</Properties>
</file>