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317" r:id="rId3"/>
    <p:sldId id="341" r:id="rId4"/>
    <p:sldId id="348" r:id="rId5"/>
    <p:sldId id="350" r:id="rId6"/>
    <p:sldId id="344" r:id="rId7"/>
  </p:sldIdLst>
  <p:sldSz cx="9144000" cy="6858000" type="screen4x3"/>
  <p:notesSz cx="6797675" cy="987425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6" autoAdjust="0"/>
    <p:restoredTop sz="99286" autoAdjust="0"/>
  </p:normalViewPr>
  <p:slideViewPr>
    <p:cSldViewPr snapToObjects="1">
      <p:cViewPr>
        <p:scale>
          <a:sx n="100" d="100"/>
          <a:sy n="100" d="100"/>
        </p:scale>
        <p:origin x="-1734" y="-5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76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044960849450906E-2"/>
          <c:y val="1.7964416455139371E-2"/>
          <c:w val="0.8974379112856381"/>
          <c:h val="0.7798379052633139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Jeg selv</c:v>
                </c:pt>
              </c:strCache>
            </c:strRef>
          </c:tx>
          <c:spPr>
            <a:solidFill>
              <a:schemeClr val="bg2"/>
            </a:solidFill>
            <a:ln w="22743">
              <a:noFill/>
            </a:ln>
          </c:spPr>
          <c:invertIfNegative val="0"/>
          <c:dLbls>
            <c:spPr>
              <a:noFill/>
              <a:ln w="22743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Mann</c:v>
                </c:pt>
                <c:pt idx="1">
                  <c:v>Kvinne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0.71</c:v>
                </c:pt>
                <c:pt idx="1">
                  <c:v>0.47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Ektefelle/ partner/ samboer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Mann</c:v>
                </c:pt>
                <c:pt idx="1">
                  <c:v>Kvinne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0.09</c:v>
                </c:pt>
                <c:pt idx="1">
                  <c:v>0.31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Avtale inngås gjennom sameie/ borettslag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Mann</c:v>
                </c:pt>
                <c:pt idx="1">
                  <c:v>Kvinne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>
                  <c:v>0.1</c:v>
                </c:pt>
                <c:pt idx="1">
                  <c:v>0.11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Andre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Mann</c:v>
                </c:pt>
                <c:pt idx="1">
                  <c:v>Kvinne</c:v>
                </c:pt>
              </c:strCache>
            </c:strRef>
          </c:cat>
          <c:val>
            <c:numRef>
              <c:f>Sheet1!$E$2:$E$3</c:f>
              <c:numCache>
                <c:formatCode>0%</c:formatCode>
                <c:ptCount val="2"/>
                <c:pt idx="0">
                  <c:v>0.1</c:v>
                </c:pt>
                <c:pt idx="1">
                  <c:v>0.09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Vet ikke/ husker ikke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Mann</c:v>
                </c:pt>
                <c:pt idx="1">
                  <c:v>Kvinne</c:v>
                </c:pt>
              </c:strCache>
            </c:strRef>
          </c:cat>
          <c:val>
            <c:numRef>
              <c:f>Sheet1!$F$2:$F$3</c:f>
              <c:numCache>
                <c:formatCode>0%</c:formatCode>
                <c:ptCount val="2"/>
                <c:pt idx="0">
                  <c:v>0.01</c:v>
                </c:pt>
                <c:pt idx="1">
                  <c:v>0.02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58378880"/>
        <c:axId val="55316864"/>
      </c:barChart>
      <c:catAx>
        <c:axId val="58378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284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b="1"/>
            </a:pPr>
            <a:endParaRPr lang="nb-NO"/>
          </a:p>
        </c:txPr>
        <c:crossAx val="55316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316864"/>
        <c:scaling>
          <c:orientation val="minMax"/>
          <c:max val="1"/>
        </c:scaling>
        <c:delete val="1"/>
        <c:axPos val="l"/>
        <c:numFmt formatCode="0%" sourceLinked="1"/>
        <c:majorTickMark val="out"/>
        <c:minorTickMark val="none"/>
        <c:tickLblPos val="nextTo"/>
        <c:crossAx val="58378880"/>
        <c:crosses val="autoZero"/>
        <c:crossBetween val="between"/>
        <c:majorUnit val="0.1"/>
      </c:valAx>
    </c:plotArea>
    <c:legend>
      <c:legendPos val="b"/>
      <c:layout>
        <c:manualLayout>
          <c:xMode val="edge"/>
          <c:yMode val="edge"/>
          <c:x val="5.2685678189343992E-2"/>
          <c:y val="0.90978336857957021"/>
          <c:w val="0.93314043789240919"/>
          <c:h val="5.3110136068812687E-2"/>
        </c:manualLayout>
      </c:layout>
      <c:overlay val="0"/>
      <c:spPr>
        <a:ln w="9525">
          <a:solidFill>
            <a:schemeClr val="tx1"/>
          </a:solidFill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+mn-lt"/>
          <a:ea typeface="MS P????"/>
          <a:cs typeface="MS P????"/>
        </a:defRPr>
      </a:pPr>
      <a:endParaRPr lang="nb-NO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72132494937146E-2"/>
          <c:y val="1.7964416455139371E-2"/>
          <c:w val="0.8974379112856381"/>
          <c:h val="0.7798379052633139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Jeg selv</c:v>
                </c:pt>
              </c:strCache>
            </c:strRef>
          </c:tx>
          <c:spPr>
            <a:solidFill>
              <a:schemeClr val="bg2"/>
            </a:solidFill>
            <a:ln w="22743">
              <a:noFill/>
            </a:ln>
          </c:spPr>
          <c:invertIfNegative val="0"/>
          <c:dLbls>
            <c:spPr>
              <a:noFill/>
              <a:ln w="22743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18-29 år</c:v>
                </c:pt>
                <c:pt idx="1">
                  <c:v>30-44 år</c:v>
                </c:pt>
                <c:pt idx="2">
                  <c:v>45-49 år</c:v>
                </c:pt>
                <c:pt idx="3">
                  <c:v>60 år+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0.34</c:v>
                </c:pt>
                <c:pt idx="1">
                  <c:v>0.61</c:v>
                </c:pt>
                <c:pt idx="2">
                  <c:v>0.65</c:v>
                </c:pt>
                <c:pt idx="3">
                  <c:v>0.7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Ektefelle/ partner/ samboer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18-29 år</c:v>
                </c:pt>
                <c:pt idx="1">
                  <c:v>30-44 år</c:v>
                </c:pt>
                <c:pt idx="2">
                  <c:v>45-49 år</c:v>
                </c:pt>
                <c:pt idx="3">
                  <c:v>60 år+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0.13</c:v>
                </c:pt>
                <c:pt idx="1">
                  <c:v>0.18</c:v>
                </c:pt>
                <c:pt idx="2">
                  <c:v>0.25</c:v>
                </c:pt>
                <c:pt idx="3">
                  <c:v>0.22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Avtale inngås gjennom sameie/ borettslag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18-29 år</c:v>
                </c:pt>
                <c:pt idx="1">
                  <c:v>30-44 år</c:v>
                </c:pt>
                <c:pt idx="2">
                  <c:v>45-49 år</c:v>
                </c:pt>
                <c:pt idx="3">
                  <c:v>60 år+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0.2</c:v>
                </c:pt>
                <c:pt idx="1">
                  <c:v>0.11</c:v>
                </c:pt>
                <c:pt idx="2">
                  <c:v>7.0000000000000007E-2</c:v>
                </c:pt>
                <c:pt idx="3">
                  <c:v>7.0000000000000007E-2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Andre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18-29 år</c:v>
                </c:pt>
                <c:pt idx="1">
                  <c:v>30-44 år</c:v>
                </c:pt>
                <c:pt idx="2">
                  <c:v>45-49 år</c:v>
                </c:pt>
                <c:pt idx="3">
                  <c:v>60 år+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0.3</c:v>
                </c:pt>
                <c:pt idx="1">
                  <c:v>0.08</c:v>
                </c:pt>
                <c:pt idx="2">
                  <c:v>0.03</c:v>
                </c:pt>
                <c:pt idx="3">
                  <c:v>0.01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Vet ikke/ husker ikke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18-29 år</c:v>
                </c:pt>
                <c:pt idx="1">
                  <c:v>30-44 år</c:v>
                </c:pt>
                <c:pt idx="2">
                  <c:v>45-49 år</c:v>
                </c:pt>
                <c:pt idx="3">
                  <c:v>60 år+</c:v>
                </c:pt>
              </c:strCache>
            </c:strRef>
          </c:cat>
          <c:val>
            <c:numRef>
              <c:f>Sheet1!$F$2:$F$5</c:f>
              <c:numCache>
                <c:formatCode>0%</c:formatCode>
                <c:ptCount val="4"/>
                <c:pt idx="0">
                  <c:v>0.02</c:v>
                </c:pt>
                <c:pt idx="1">
                  <c:v>0.03</c:v>
                </c:pt>
                <c:pt idx="2">
                  <c:v>0</c:v>
                </c:pt>
                <c:pt idx="3">
                  <c:v>0.01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55448320"/>
        <c:axId val="55449856"/>
      </c:barChart>
      <c:catAx>
        <c:axId val="55448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284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b="1"/>
            </a:pPr>
            <a:endParaRPr lang="nb-NO"/>
          </a:p>
        </c:txPr>
        <c:crossAx val="554498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449856"/>
        <c:scaling>
          <c:orientation val="minMax"/>
          <c:max val="1"/>
        </c:scaling>
        <c:delete val="1"/>
        <c:axPos val="l"/>
        <c:numFmt formatCode="0%" sourceLinked="1"/>
        <c:majorTickMark val="out"/>
        <c:minorTickMark val="none"/>
        <c:tickLblPos val="nextTo"/>
        <c:crossAx val="55448320"/>
        <c:crosses val="autoZero"/>
        <c:crossBetween val="between"/>
        <c:majorUnit val="0.1"/>
      </c:valAx>
    </c:plotArea>
    <c:legend>
      <c:legendPos val="b"/>
      <c:layout>
        <c:manualLayout>
          <c:xMode val="edge"/>
          <c:yMode val="edge"/>
          <c:x val="4.8003270039808754E-2"/>
          <c:y val="0.92147712386103875"/>
          <c:w val="0.947314321810656"/>
          <c:h val="5.3110136068812687E-2"/>
        </c:manualLayout>
      </c:layout>
      <c:overlay val="0"/>
      <c:spPr>
        <a:ln w="9525">
          <a:solidFill>
            <a:schemeClr val="tx1"/>
          </a:solidFill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+mn-lt"/>
          <a:ea typeface="MS P????"/>
          <a:cs typeface="MS P????"/>
        </a:defRPr>
      </a:pPr>
      <a:endParaRPr lang="nb-NO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680027495700445E-2"/>
          <c:y val="5.7168583335701711E-2"/>
          <c:w val="0.4498284533601502"/>
          <c:h val="0.86736176600532766"/>
        </c:manualLayout>
      </c:layout>
      <c:pieChart>
        <c:varyColors val="1"/>
        <c:ser>
          <c:idx val="1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dLbl>
              <c:idx val="0"/>
              <c:layout>
                <c:manualLayout>
                  <c:x val="-0.12318502583081703"/>
                  <c:y val="-0.16869185077627033"/>
                </c:manualLayout>
              </c:layout>
              <c:tx>
                <c:rich>
                  <a:bodyPr/>
                  <a:lstStyle/>
                  <a:p>
                    <a:pPr>
                      <a:defRPr sz="1600">
                        <a:solidFill>
                          <a:schemeClr val="bg1"/>
                        </a:solidFill>
                      </a:defRPr>
                    </a:pPr>
                    <a:r>
                      <a:rPr lang="en-US" dirty="0" smtClean="0">
                        <a:solidFill>
                          <a:schemeClr val="bg1"/>
                        </a:solidFill>
                      </a:rPr>
                      <a:t>67</a:t>
                    </a:r>
                    <a:r>
                      <a:rPr lang="en-US" baseline="0" dirty="0" smtClean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dirty="0" smtClean="0">
                        <a:solidFill>
                          <a:schemeClr val="bg1"/>
                        </a:solidFill>
                      </a:rPr>
                      <a:t>%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8.5517524154209074E-2"/>
                  <c:y val="8.6087850703927007E-2"/>
                </c:manualLayout>
              </c:layout>
              <c:tx>
                <c:rich>
                  <a:bodyPr/>
                  <a:lstStyle/>
                  <a:p>
                    <a:pPr>
                      <a:defRPr sz="1600">
                        <a:solidFill>
                          <a:schemeClr val="bg1"/>
                        </a:solidFill>
                      </a:defRPr>
                    </a:pPr>
                    <a:r>
                      <a:rPr lang="en-US" sz="1600" dirty="0" smtClean="0">
                        <a:solidFill>
                          <a:schemeClr val="bg1"/>
                        </a:solidFill>
                      </a:rPr>
                      <a:t>20 %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separator>
</c:separator>
            </c:dLbl>
            <c:dLbl>
              <c:idx val="2"/>
              <c:layout/>
              <c:spPr/>
              <c:txPr>
                <a:bodyPr/>
                <a:lstStyle/>
                <a:p>
                  <a:pPr>
                    <a:defRPr sz="1600">
                      <a:solidFill>
                        <a:schemeClr val="bg1"/>
                      </a:solidFill>
                    </a:defRPr>
                  </a:pPr>
                  <a:endParaRPr lang="nb-NO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3.403463895478664E-4"/>
                  <c:y val="1.145454122668540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separator>
</c:separator>
            </c:dLbl>
            <c:dLbl>
              <c:idx val="4"/>
              <c:delete val="1"/>
            </c:dLbl>
            <c:dLbl>
              <c:idx val="5"/>
              <c:layout>
                <c:manualLayout>
                  <c:x val="4.7878697330893769E-2"/>
                  <c:y val="0.18177024258286548"/>
                </c:manualLayout>
              </c:layout>
              <c:spPr/>
              <c:txPr>
                <a:bodyPr/>
                <a:lstStyle/>
                <a:p>
                  <a:pPr>
                    <a:defRPr sz="1600">
                      <a:solidFill>
                        <a:schemeClr val="bg1"/>
                      </a:solidFill>
                    </a:defRPr>
                  </a:pPr>
                  <a:endParaRPr lang="nb-NO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separator>
</c:separator>
            </c:dLbl>
            <c:dLbl>
              <c:idx val="6"/>
              <c:layout>
                <c:manualLayout>
                  <c:x val="1.673392081050679E-2"/>
                  <c:y val="8.613384042599918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separator>
</c:separator>
            </c:dLbl>
            <c:txPr>
              <a:bodyPr/>
              <a:lstStyle/>
              <a:p>
                <a:pPr>
                  <a:defRPr sz="1600"/>
                </a:pPr>
                <a:endParaRPr lang="nb-NO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Sheet1!$A$1:$A$6</c:f>
              <c:strCache>
                <c:ptCount val="6"/>
                <c:pt idx="0">
                  <c:v>Ingen</c:v>
                </c:pt>
                <c:pt idx="1">
                  <c:v>Èn gang</c:v>
                </c:pt>
                <c:pt idx="2">
                  <c:v>To ganger</c:v>
                </c:pt>
                <c:pt idx="3">
                  <c:v>Tre ganger</c:v>
                </c:pt>
                <c:pt idx="4">
                  <c:v>Flere enn tre ganger
</c:v>
                </c:pt>
                <c:pt idx="5">
                  <c:v>Vet ikke</c:v>
                </c:pt>
              </c:strCache>
            </c:strRef>
          </c:cat>
          <c:val>
            <c:numRef>
              <c:f>Sheet1!$B$1:$B$6</c:f>
              <c:numCache>
                <c:formatCode>0%</c:formatCode>
                <c:ptCount val="6"/>
                <c:pt idx="0">
                  <c:v>0.67</c:v>
                </c:pt>
                <c:pt idx="1">
                  <c:v>0.2</c:v>
                </c:pt>
                <c:pt idx="2">
                  <c:v>0.05</c:v>
                </c:pt>
                <c:pt idx="3">
                  <c:v>0.01</c:v>
                </c:pt>
                <c:pt idx="4">
                  <c:v>0</c:v>
                </c:pt>
                <c:pt idx="5">
                  <c:v>0.08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4"/>
        <c:delete val="1"/>
      </c:legendEntry>
      <c:layout>
        <c:manualLayout>
          <c:xMode val="edge"/>
          <c:yMode val="edge"/>
          <c:x val="0.53855983899203874"/>
          <c:y val="0.24510558258384729"/>
          <c:w val="0.19596997716061335"/>
          <c:h val="0.61150854039473646"/>
        </c:manualLayout>
      </c:layout>
      <c:overlay val="0"/>
      <c:txPr>
        <a:bodyPr/>
        <a:lstStyle/>
        <a:p>
          <a:pPr>
            <a:defRPr sz="1400"/>
          </a:pPr>
          <a:endParaRPr lang="nb-NO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nb-NO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39C01-FE9D-44DB-B294-405C19C44326}" type="datetimeFigureOut">
              <a:rPr lang="nb-NO" smtClean="0"/>
              <a:t>20.08.2015</a:t>
            </a:fld>
            <a:endParaRPr lang="nb-NO" dirty="0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 dirty="0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3B8C5A-AF6F-40BD-B8C3-470FB895E1A0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53246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D615A-40DC-4705-AE68-620C70830ED2}" type="slidenum">
              <a:rPr lang="nb-NO" smtClean="0"/>
              <a:pPr/>
              <a:t>1</a:t>
            </a:fld>
            <a:endParaRPr lang="nb-NO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1150" y="601663"/>
            <a:ext cx="3690938" cy="2770187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13409" y="3482895"/>
            <a:ext cx="4071393" cy="5237783"/>
          </a:xfrm>
          <a:noFill/>
          <a:ln/>
        </p:spPr>
        <p:txBody>
          <a:bodyPr lIns="89491" tIns="44745" rIns="89491" bIns="44745"/>
          <a:lstStyle/>
          <a:p>
            <a:endParaRPr lang="nb-NO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lassholder for lysbil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Plassholder for nota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b-NO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 txBox="1">
            <a:spLocks noGrp="1" noChangeArrowheads="1"/>
          </p:cNvSpPr>
          <p:nvPr/>
        </p:nvSpPr>
        <p:spPr bwMode="auto">
          <a:xfrm>
            <a:off x="3850345" y="9378955"/>
            <a:ext cx="2945764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80" tIns="46040" rIns="92080" bIns="46040" anchor="b"/>
          <a:lstStyle/>
          <a:p>
            <a:pPr algn="r"/>
            <a:fld id="{6B828861-A738-4BB4-B174-B698A052C668}" type="slidenum">
              <a:rPr lang="en-AU" sz="1200">
                <a:latin typeface="Arial Unicode MS" pitchFamily="34" charset="-128"/>
              </a:rPr>
              <a:pPr algn="r"/>
              <a:t>4</a:t>
            </a:fld>
            <a:endParaRPr lang="en-AU" sz="1200" dirty="0">
              <a:latin typeface="Arial Unicode MS" pitchFamily="34" charset="-128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z="1100" dirty="0" smtClean="0">
                <a:ea typeface="ＭＳ Ｐゴシック" pitchFamily="34" charset="-128"/>
              </a:rPr>
              <a:t> </a:t>
            </a:r>
            <a:endParaRPr lang="en-US" sz="1100" baseline="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 txBox="1">
            <a:spLocks noGrp="1" noChangeArrowheads="1"/>
          </p:cNvSpPr>
          <p:nvPr/>
        </p:nvSpPr>
        <p:spPr bwMode="auto">
          <a:xfrm>
            <a:off x="3850345" y="9378955"/>
            <a:ext cx="2945764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80" tIns="46040" rIns="92080" bIns="46040" anchor="b"/>
          <a:lstStyle/>
          <a:p>
            <a:pPr algn="r"/>
            <a:fld id="{6B828861-A738-4BB4-B174-B698A052C668}" type="slidenum">
              <a:rPr lang="en-AU" sz="1200">
                <a:latin typeface="Arial Unicode MS" pitchFamily="34" charset="-128"/>
              </a:rPr>
              <a:pPr algn="r"/>
              <a:t>5</a:t>
            </a:fld>
            <a:endParaRPr lang="en-AU" sz="1200" dirty="0">
              <a:latin typeface="Arial Unicode MS" pitchFamily="34" charset="-128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z="1100" dirty="0" smtClean="0">
                <a:ea typeface="ＭＳ Ｐゴシック" pitchFamily="34" charset="-128"/>
              </a:rPr>
              <a:t> </a:t>
            </a:r>
            <a:endParaRPr lang="en-US" sz="1100" baseline="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 txBox="1">
            <a:spLocks noGrp="1" noChangeArrowheads="1"/>
          </p:cNvSpPr>
          <p:nvPr/>
        </p:nvSpPr>
        <p:spPr bwMode="auto">
          <a:xfrm>
            <a:off x="3850345" y="9378955"/>
            <a:ext cx="2945764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80" tIns="46040" rIns="92080" bIns="46040" anchor="b"/>
          <a:lstStyle/>
          <a:p>
            <a:pPr algn="r"/>
            <a:fld id="{6B828861-A738-4BB4-B174-B698A052C668}" type="slidenum">
              <a:rPr lang="en-AU" sz="1200">
                <a:latin typeface="Arial Unicode MS" pitchFamily="34" charset="-128"/>
              </a:rPr>
              <a:pPr algn="r"/>
              <a:t>6</a:t>
            </a:fld>
            <a:endParaRPr lang="en-AU" sz="1200" dirty="0">
              <a:latin typeface="Arial Unicode MS" pitchFamily="34" charset="-128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b-NO" dirty="0" smtClean="0">
                <a:ea typeface="ＭＳ Ｐゴシック" pitchFamily="34" charset="-128"/>
              </a:rPr>
              <a:t> </a:t>
            </a:r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419" y="27384"/>
            <a:ext cx="7609093" cy="6858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40000" y="2347481"/>
            <a:ext cx="5130000" cy="461665"/>
          </a:xfrm>
        </p:spPr>
        <p:txBody>
          <a:bodyPr wrap="square">
            <a:spAutoFit/>
          </a:bodyPr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cxnSp>
        <p:nvCxnSpPr>
          <p:cNvPr id="7" name="Rett linje 6"/>
          <p:cNvCxnSpPr/>
          <p:nvPr userDrawn="1"/>
        </p:nvCxnSpPr>
        <p:spPr>
          <a:xfrm>
            <a:off x="540000" y="2077200"/>
            <a:ext cx="5130000" cy="0"/>
          </a:xfrm>
          <a:prstGeom prst="line">
            <a:avLst/>
          </a:prstGeom>
          <a:ln w="11684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Bild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74" y="1268760"/>
            <a:ext cx="26822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849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3527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kille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0" y="540000"/>
            <a:ext cx="8604000" cy="252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dirty="0" smtClean="0"/>
              <a:t>Klikk ikonet for å legge til et bilde</a:t>
            </a:r>
            <a:endParaRPr lang="nb-NO" dirty="0"/>
          </a:p>
        </p:txBody>
      </p:sp>
      <p:sp>
        <p:nvSpPr>
          <p:cNvPr id="8" name="Tittel 1"/>
          <p:cNvSpPr>
            <a:spLocks noGrp="1"/>
          </p:cNvSpPr>
          <p:nvPr>
            <p:ph type="ctrTitle"/>
          </p:nvPr>
        </p:nvSpPr>
        <p:spPr>
          <a:xfrm>
            <a:off x="540000" y="4458883"/>
            <a:ext cx="8064000" cy="461665"/>
          </a:xfrm>
        </p:spPr>
        <p:txBody>
          <a:bodyPr wrap="square">
            <a:spAutoFit/>
          </a:bodyPr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pic>
        <p:nvPicPr>
          <p:cNvPr id="11" name="Bil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3060000"/>
            <a:ext cx="8640512" cy="1207365"/>
          </a:xfrm>
          <a:prstGeom prst="rect">
            <a:avLst/>
          </a:prstGeom>
        </p:spPr>
      </p:pic>
      <p:sp>
        <p:nvSpPr>
          <p:cNvPr id="12" name="Rektangel 11"/>
          <p:cNvSpPr/>
          <p:nvPr userDrawn="1"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cxnSp>
        <p:nvCxnSpPr>
          <p:cNvPr id="6" name="Rett linje 7"/>
          <p:cNvCxnSpPr/>
          <p:nvPr userDrawn="1"/>
        </p:nvCxnSpPr>
        <p:spPr>
          <a:xfrm>
            <a:off x="540000" y="6318000"/>
            <a:ext cx="8064000" cy="0"/>
          </a:xfrm>
          <a:prstGeom prst="line">
            <a:avLst/>
          </a:prstGeom>
          <a:ln w="11684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Sylinder 8"/>
          <p:cNvSpPr txBox="1"/>
          <p:nvPr userDrawn="1"/>
        </p:nvSpPr>
        <p:spPr>
          <a:xfrm>
            <a:off x="5940152" y="6359557"/>
            <a:ext cx="2663848" cy="215444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nb-NO" sz="800" dirty="0" smtClean="0">
                <a:solidFill>
                  <a:schemeClr val="bg2"/>
                </a:solidFill>
              </a:rPr>
              <a:t>forbrukerrådet.no</a:t>
            </a:r>
            <a:endParaRPr lang="nb-NO" sz="8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963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8" name="Plassholder for innhold 2"/>
          <p:cNvSpPr>
            <a:spLocks noGrp="1"/>
          </p:cNvSpPr>
          <p:nvPr>
            <p:ph idx="1"/>
          </p:nvPr>
        </p:nvSpPr>
        <p:spPr>
          <a:xfrm>
            <a:off x="540000" y="1600200"/>
            <a:ext cx="3960000" cy="452596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9" name="Plassholder for innhold 2"/>
          <p:cNvSpPr>
            <a:spLocks noGrp="1"/>
          </p:cNvSpPr>
          <p:nvPr>
            <p:ph idx="10"/>
          </p:nvPr>
        </p:nvSpPr>
        <p:spPr>
          <a:xfrm>
            <a:off x="4644000" y="1600200"/>
            <a:ext cx="3960000" cy="452596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93312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40000" y="1600200"/>
            <a:ext cx="3960000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0"/>
          </p:nvPr>
        </p:nvSpPr>
        <p:spPr>
          <a:xfrm>
            <a:off x="540000" y="2239962"/>
            <a:ext cx="3960000" cy="3886201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11" name="Plassholder for tekst 2"/>
          <p:cNvSpPr>
            <a:spLocks noGrp="1"/>
          </p:cNvSpPr>
          <p:nvPr>
            <p:ph type="body" idx="11"/>
          </p:nvPr>
        </p:nvSpPr>
        <p:spPr>
          <a:xfrm>
            <a:off x="4652400" y="1600200"/>
            <a:ext cx="39600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12" name="Plassholder for innhold 2"/>
          <p:cNvSpPr>
            <a:spLocks noGrp="1"/>
          </p:cNvSpPr>
          <p:nvPr>
            <p:ph idx="12"/>
          </p:nvPr>
        </p:nvSpPr>
        <p:spPr>
          <a:xfrm>
            <a:off x="4652400" y="2239962"/>
            <a:ext cx="3960000" cy="3886201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8445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29037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4559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540000" y="865740"/>
            <a:ext cx="7344368" cy="36933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40000" y="1600200"/>
            <a:ext cx="8064000" cy="452596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cxnSp>
        <p:nvCxnSpPr>
          <p:cNvPr id="8" name="Rett linje 7"/>
          <p:cNvCxnSpPr/>
          <p:nvPr/>
        </p:nvCxnSpPr>
        <p:spPr>
          <a:xfrm>
            <a:off x="540000" y="6318000"/>
            <a:ext cx="8064000" cy="0"/>
          </a:xfrm>
          <a:prstGeom prst="line">
            <a:avLst/>
          </a:prstGeom>
          <a:ln w="11684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Sylinder 8"/>
          <p:cNvSpPr txBox="1"/>
          <p:nvPr/>
        </p:nvSpPr>
        <p:spPr>
          <a:xfrm>
            <a:off x="5940152" y="6359557"/>
            <a:ext cx="2663848" cy="215444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nb-NO" sz="800" dirty="0" smtClean="0">
                <a:solidFill>
                  <a:schemeClr val="bg2"/>
                </a:solidFill>
              </a:rPr>
              <a:t>forbrukerrådet.no</a:t>
            </a:r>
            <a:endParaRPr lang="nb-NO" sz="800" dirty="0">
              <a:solidFill>
                <a:schemeClr val="bg2"/>
              </a:solidFill>
            </a:endParaRPr>
          </a:p>
        </p:txBody>
      </p:sp>
      <p:pic>
        <p:nvPicPr>
          <p:cNvPr id="11" name="Bild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64126"/>
            <a:ext cx="9217024" cy="275435"/>
          </a:xfrm>
          <a:prstGeom prst="rect">
            <a:avLst/>
          </a:prstGeom>
        </p:spPr>
      </p:pic>
      <p:pic>
        <p:nvPicPr>
          <p:cNvPr id="13" name="Bild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321" y="850935"/>
            <a:ext cx="572127" cy="582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758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1200"/>
        </a:spcBef>
        <a:buFont typeface="Arial" pitchFamily="34" charset="0"/>
        <a:buChar char="•"/>
        <a:defRPr sz="1900" kern="1200">
          <a:solidFill>
            <a:schemeClr val="accent5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1200"/>
        </a:spcBef>
        <a:buFont typeface="Arial" pitchFamily="34" charset="0"/>
        <a:buChar char="–"/>
        <a:defRPr sz="19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1200"/>
        </a:spcBef>
        <a:buFont typeface="Arial" pitchFamily="34" charset="0"/>
        <a:buChar char="•"/>
        <a:defRPr sz="1900" kern="1200">
          <a:solidFill>
            <a:schemeClr val="accent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1200"/>
        </a:spcBef>
        <a:buFont typeface="Arial" pitchFamily="34" charset="0"/>
        <a:buChar char="–"/>
        <a:defRPr sz="1900" kern="1200">
          <a:solidFill>
            <a:schemeClr val="accent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1200"/>
        </a:spcBef>
        <a:buFont typeface="Arial" pitchFamily="34" charset="0"/>
        <a:buChar char="»"/>
        <a:defRPr sz="1900" kern="1200">
          <a:solidFill>
            <a:schemeClr val="accent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540000" y="2347481"/>
            <a:ext cx="4608064" cy="2092881"/>
          </a:xfrm>
        </p:spPr>
        <p:txBody>
          <a:bodyPr/>
          <a:lstStyle/>
          <a:p>
            <a:r>
              <a:rPr lang="nb-NO" sz="2800" dirty="0"/>
              <a:t>Befolkningsundersøkelse </a:t>
            </a:r>
            <a:r>
              <a:rPr lang="nb-NO" sz="2400" dirty="0" smtClean="0"/>
              <a:t/>
            </a:r>
            <a:br>
              <a:rPr lang="nb-NO" sz="2400" dirty="0" smtClean="0"/>
            </a:br>
            <a:r>
              <a:rPr lang="nb-NO" sz="2400" dirty="0"/>
              <a:t/>
            </a:r>
            <a:br>
              <a:rPr lang="nb-NO" sz="2400" dirty="0"/>
            </a:br>
            <a:r>
              <a:rPr lang="nb-NO" sz="1800" dirty="0"/>
              <a:t>gjennomført </a:t>
            </a:r>
            <a:br>
              <a:rPr lang="nb-NO" sz="1800" dirty="0"/>
            </a:br>
            <a:r>
              <a:rPr lang="nb-NO" sz="1800" dirty="0"/>
              <a:t>for Forbrukerrådet </a:t>
            </a:r>
            <a:br>
              <a:rPr lang="nb-NO" sz="1800" dirty="0"/>
            </a:br>
            <a:r>
              <a:rPr lang="nb-NO" sz="1800" dirty="0"/>
              <a:t>av Norstat – </a:t>
            </a:r>
            <a:r>
              <a:rPr lang="nb-NO" sz="1800" dirty="0" smtClean="0"/>
              <a:t>juni 2015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 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886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908720"/>
            <a:ext cx="7378700" cy="738664"/>
          </a:xfrm>
        </p:spPr>
        <p:txBody>
          <a:bodyPr/>
          <a:lstStyle/>
          <a:p>
            <a:pPr algn="l" eaLnBrk="1" hangingPunct="1"/>
            <a:r>
              <a:rPr lang="nb-NO" sz="2400" dirty="0" smtClean="0">
                <a:solidFill>
                  <a:schemeClr val="bg2"/>
                </a:solidFill>
                <a:ea typeface="ＭＳ Ｐゴシック" pitchFamily="34" charset="-128"/>
              </a:rPr>
              <a:t>Utvalg og metode</a:t>
            </a:r>
            <a:r>
              <a:rPr lang="nb-NO" sz="2400" dirty="0" smtClean="0">
                <a:ea typeface="ＭＳ Ｐゴシック" pitchFamily="34" charset="-128"/>
              </a:rPr>
              <a:t/>
            </a:r>
            <a:br>
              <a:rPr lang="nb-NO" sz="2400" dirty="0" smtClean="0">
                <a:ea typeface="ＭＳ Ｐゴシック" pitchFamily="34" charset="-128"/>
              </a:rPr>
            </a:br>
            <a:r>
              <a:rPr lang="nb-NO" sz="2400" dirty="0" smtClean="0">
                <a:ea typeface="ＭＳ Ｐゴシック" pitchFamily="34" charset="-128"/>
              </a:rPr>
              <a:t>  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191125" y="1752600"/>
            <a:ext cx="1843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nb-NO" sz="1400" b="1" dirty="0">
              <a:latin typeface="Times" pitchFamily="18" charset="0"/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11188" y="1556792"/>
            <a:ext cx="7921251" cy="4733944"/>
          </a:xfrm>
          <a:noFill/>
        </p:spPr>
        <p:txBody>
          <a:bodyPr lIns="82550" tIns="41275" rIns="82550" bIns="41275">
            <a:normAutofit fontScale="25000" lnSpcReduction="20000"/>
          </a:bodyPr>
          <a:lstStyle/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endParaRPr lang="nb-NO" sz="4400" b="1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r>
              <a:rPr lang="nb-NO" sz="4400" b="1" dirty="0" smtClean="0">
                <a:solidFill>
                  <a:schemeClr val="tx1"/>
                </a:solidFill>
                <a:ea typeface="ＭＳ Ｐゴシック" pitchFamily="34" charset="-128"/>
              </a:rPr>
              <a:t>Målgruppe</a:t>
            </a:r>
            <a:endParaRPr lang="nb-NO" sz="4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r>
              <a:rPr lang="nb-NO" sz="4400" dirty="0">
                <a:solidFill>
                  <a:schemeClr val="tx1"/>
                </a:solidFill>
              </a:rPr>
              <a:t>Landsrepresentativt utvalg (</a:t>
            </a:r>
            <a:r>
              <a:rPr lang="nb-NO" sz="4400" dirty="0" smtClean="0">
                <a:solidFill>
                  <a:schemeClr val="tx1"/>
                </a:solidFill>
              </a:rPr>
              <a:t>internettbefolkning) 18 </a:t>
            </a:r>
            <a:r>
              <a:rPr lang="nb-NO" sz="4400" dirty="0">
                <a:solidFill>
                  <a:schemeClr val="tx1"/>
                </a:solidFill>
              </a:rPr>
              <a:t>år+.   </a:t>
            </a: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endParaRPr lang="nb-NO" sz="4400" b="1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r>
              <a:rPr lang="nb-NO" sz="4400" b="1" dirty="0">
                <a:solidFill>
                  <a:schemeClr val="tx1"/>
                </a:solidFill>
                <a:ea typeface="ＭＳ Ｐゴシック" pitchFamily="34" charset="-128"/>
              </a:rPr>
              <a:t>Utvalg</a:t>
            </a:r>
            <a:endParaRPr lang="nb-NO" sz="4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r>
              <a:rPr lang="nb-NO" sz="4400" dirty="0" smtClean="0">
                <a:solidFill>
                  <a:schemeClr val="tx1"/>
                </a:solidFill>
              </a:rPr>
              <a:t>Undersøkelsen er gjennomført i </a:t>
            </a:r>
            <a:r>
              <a:rPr lang="nb-NO" sz="4400" dirty="0">
                <a:solidFill>
                  <a:schemeClr val="tx1"/>
                </a:solidFill>
              </a:rPr>
              <a:t>Norstats respondentpanel, som består av cirka 83 000 nordmenn som har tilgang til internett. </a:t>
            </a:r>
            <a:r>
              <a:rPr lang="nb-NO" sz="4400" dirty="0" smtClean="0">
                <a:solidFill>
                  <a:schemeClr val="tx1"/>
                </a:solidFill>
              </a:rPr>
              <a:t>Medlemmene i panelet er primært rekruttert </a:t>
            </a:r>
            <a:r>
              <a:rPr lang="nb-NO" sz="4400" dirty="0">
                <a:solidFill>
                  <a:schemeClr val="tx1"/>
                </a:solidFill>
              </a:rPr>
              <a:t>via landsrepresentative </a:t>
            </a:r>
            <a:r>
              <a:rPr lang="nb-NO" sz="4400" dirty="0" smtClean="0">
                <a:solidFill>
                  <a:schemeClr val="tx1"/>
                </a:solidFill>
              </a:rPr>
              <a:t>telefonundersøkelser. Utvalget </a:t>
            </a:r>
            <a:r>
              <a:rPr lang="nb-NO" sz="4400" dirty="0">
                <a:solidFill>
                  <a:schemeClr val="tx1"/>
                </a:solidFill>
              </a:rPr>
              <a:t>blir trukket tilfeldig og proporsjonalt i forhold til den enkelte landsdels befolkningstall og kvoteres på kjønn og fylke.</a:t>
            </a: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endParaRPr lang="nb-NO" sz="4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r>
              <a:rPr lang="nb-NO" sz="4400" dirty="0">
                <a:solidFill>
                  <a:schemeClr val="tx1"/>
                </a:solidFill>
                <a:cs typeface="Times New Roman" pitchFamily="18" charset="0"/>
              </a:rPr>
              <a:t>Resultatene er veiet på kjønn, alder og geografi i henhold til offentlig statistikk. </a:t>
            </a: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r>
              <a:rPr lang="nb-NO" sz="44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endParaRPr lang="nb-NO" sz="4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Clr>
                <a:srgbClr val="00589E"/>
              </a:buClr>
              <a:buNone/>
            </a:pPr>
            <a:r>
              <a:rPr lang="nb-NO" sz="4400" b="1" dirty="0">
                <a:solidFill>
                  <a:schemeClr val="tx1"/>
                </a:solidFill>
                <a:ea typeface="ＭＳ Ｐゴシック" pitchFamily="34" charset="-128"/>
              </a:rPr>
              <a:t>Metode / tidsperiode feltarbeid 	</a:t>
            </a:r>
            <a:r>
              <a:rPr lang="nb-NO" sz="4400" b="1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endParaRPr lang="nb-NO" sz="4400" b="1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Clr>
                <a:srgbClr val="00589E"/>
              </a:buClr>
              <a:buNone/>
            </a:pPr>
            <a:r>
              <a:rPr lang="nb-NO" sz="4400" dirty="0">
                <a:solidFill>
                  <a:schemeClr val="tx1"/>
                </a:solidFill>
              </a:rPr>
              <a:t>Datainnsamlingen </a:t>
            </a:r>
            <a:r>
              <a:rPr lang="nb-NO" sz="4400" dirty="0" smtClean="0">
                <a:solidFill>
                  <a:schemeClr val="tx1"/>
                </a:solidFill>
              </a:rPr>
              <a:t>ble gjennomført </a:t>
            </a:r>
            <a:r>
              <a:rPr lang="nb-NO" sz="4400" dirty="0">
                <a:solidFill>
                  <a:schemeClr val="tx1"/>
                </a:solidFill>
              </a:rPr>
              <a:t>som web-intervju i </a:t>
            </a:r>
            <a:r>
              <a:rPr lang="nb-NO" sz="4400" dirty="0" smtClean="0">
                <a:solidFill>
                  <a:schemeClr val="tx1"/>
                </a:solidFill>
              </a:rPr>
              <a:t>uke 22–23 2015. </a:t>
            </a:r>
            <a:endParaRPr lang="nb-NO" sz="4400" dirty="0">
              <a:solidFill>
                <a:schemeClr val="tx1"/>
              </a:solidFill>
            </a:endParaRP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Clr>
                <a:srgbClr val="00589E"/>
              </a:buClr>
              <a:buNone/>
            </a:pPr>
            <a:r>
              <a:rPr lang="nb-NO" sz="4400" dirty="0">
                <a:solidFill>
                  <a:schemeClr val="tx1"/>
                </a:solidFill>
              </a:rPr>
              <a:t> </a:t>
            </a:r>
            <a:endParaRPr lang="nb-NO" sz="4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Clr>
                <a:schemeClr val="accent2"/>
              </a:buClr>
              <a:buNone/>
            </a:pPr>
            <a:r>
              <a:rPr lang="nb-NO" sz="4400" b="1" dirty="0">
                <a:solidFill>
                  <a:schemeClr val="tx1"/>
                </a:solidFill>
                <a:ea typeface="ＭＳ Ｐゴシック" pitchFamily="34" charset="-128"/>
              </a:rPr>
              <a:t>Antall intervju 	</a:t>
            </a: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Clr>
                <a:schemeClr val="accent2"/>
              </a:buClr>
              <a:buNone/>
            </a:pPr>
            <a:r>
              <a:rPr lang="nb-NO" sz="4400" dirty="0" smtClean="0">
                <a:solidFill>
                  <a:schemeClr val="tx1"/>
                </a:solidFill>
                <a:ea typeface="ＭＳ Ｐゴシック" pitchFamily="34" charset="-128"/>
              </a:rPr>
              <a:t>Totalt 1 005 intervju.  </a:t>
            </a:r>
            <a:endParaRPr lang="nb-NO" sz="4400" b="1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Clr>
                <a:schemeClr val="accent2"/>
              </a:buClr>
              <a:buNone/>
            </a:pPr>
            <a:endParaRPr lang="nb-NO" sz="4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2075" indent="0" defTabSz="814388">
              <a:buClr>
                <a:schemeClr val="accent2"/>
              </a:buClr>
              <a:buNone/>
            </a:pPr>
            <a:endParaRPr lang="nb-NO" sz="4400" dirty="0" smtClean="0"/>
          </a:p>
          <a:p>
            <a:pPr marL="92075" indent="0" defTabSz="814388" eaLnBrk="1" hangingPunct="1">
              <a:buClr>
                <a:srgbClr val="00589E"/>
              </a:buClr>
              <a:buFont typeface="Wingdings" pitchFamily="2" charset="2"/>
              <a:buNone/>
            </a:pPr>
            <a:endParaRPr lang="nb-NO" sz="4400" dirty="0" smtClean="0">
              <a:ea typeface="ＭＳ Ｐゴシック" pitchFamily="34" charset="-128"/>
              <a:cs typeface="Times New Roman" pitchFamily="18" charset="0"/>
            </a:endParaRPr>
          </a:p>
          <a:p>
            <a:pPr marL="92075" indent="0" defTabSz="814388" eaLnBrk="1" hangingPunct="1">
              <a:spcBef>
                <a:spcPct val="5000"/>
              </a:spcBef>
              <a:buClr>
                <a:srgbClr val="00589E"/>
              </a:buClr>
              <a:buFont typeface="Wingdings" pitchFamily="2" charset="2"/>
              <a:buNone/>
            </a:pPr>
            <a:endParaRPr lang="nb-NO" sz="4400" dirty="0" smtClean="0">
              <a:ea typeface="ＭＳ Ｐゴシック" pitchFamily="34" charset="-128"/>
            </a:endParaRPr>
          </a:p>
          <a:p>
            <a:pPr marL="92075" indent="0" defTabSz="814388" eaLnBrk="1" hangingPunct="1">
              <a:spcBef>
                <a:spcPct val="5000"/>
              </a:spcBef>
              <a:buClr>
                <a:srgbClr val="00589E"/>
              </a:buClr>
              <a:buFont typeface="Wingdings" pitchFamily="2" charset="2"/>
              <a:buNone/>
            </a:pPr>
            <a:r>
              <a:rPr lang="nb-NO" sz="4400" i="1" dirty="0" smtClean="0">
                <a:ea typeface="ＭＳ Ｐゴシック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51903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3568" y="836712"/>
            <a:ext cx="7488832" cy="369332"/>
          </a:xfrm>
        </p:spPr>
        <p:txBody>
          <a:bodyPr/>
          <a:lstStyle/>
          <a:p>
            <a:pPr algn="l" eaLnBrk="1" hangingPunct="1"/>
            <a:r>
              <a:rPr lang="nb-NO" sz="2400" dirty="0" smtClean="0">
                <a:solidFill>
                  <a:schemeClr val="bg2"/>
                </a:solidFill>
                <a:ea typeface="ＭＳ Ｐゴシック" pitchFamily="34" charset="-128"/>
              </a:rPr>
              <a:t>Oppsummering</a:t>
            </a:r>
            <a:endParaRPr lang="nb-NO" sz="2400" dirty="0" smtClean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81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26940" y="1623864"/>
            <a:ext cx="7457428" cy="4901480"/>
          </a:xfrm>
        </p:spPr>
        <p:txBody>
          <a:bodyPr vert="horz" lIns="0" tIns="0" rIns="0" bIns="0" rtlCol="0" anchor="t" anchorCtr="0">
            <a:noAutofit/>
          </a:bodyPr>
          <a:lstStyle/>
          <a:p>
            <a:pPr indent="-342000">
              <a:spcBef>
                <a:spcPts val="600"/>
              </a:spcBef>
              <a:spcAft>
                <a:spcPts val="600"/>
              </a:spcAft>
              <a:buSzPct val="150000"/>
              <a:defRPr/>
            </a:pPr>
            <a:r>
              <a:rPr lang="nb-NO" sz="1400" dirty="0">
                <a:solidFill>
                  <a:schemeClr val="tx1"/>
                </a:solidFill>
              </a:rPr>
              <a:t>Menn har i større grad enn kvinner ansvar for avtalen med strømleverandøren. Blant de spurte oppgir </a:t>
            </a:r>
            <a:r>
              <a:rPr lang="nb-NO" sz="1400" dirty="0" smtClean="0">
                <a:solidFill>
                  <a:schemeClr val="tx1"/>
                </a:solidFill>
              </a:rPr>
              <a:t>7 </a:t>
            </a:r>
            <a:r>
              <a:rPr lang="nb-NO" sz="1400" dirty="0">
                <a:solidFill>
                  <a:schemeClr val="tx1"/>
                </a:solidFill>
              </a:rPr>
              <a:t>av 10 menn at de har inngått slik avtale selv, mens kun </a:t>
            </a:r>
            <a:r>
              <a:rPr lang="nb-NO" sz="1400" dirty="0" smtClean="0">
                <a:solidFill>
                  <a:schemeClr val="tx1"/>
                </a:solidFill>
              </a:rPr>
              <a:t>47 </a:t>
            </a:r>
            <a:r>
              <a:rPr lang="nb-NO" sz="1400" dirty="0">
                <a:solidFill>
                  <a:schemeClr val="tx1"/>
                </a:solidFill>
              </a:rPr>
              <a:t>% av kvinnene svarer det samme. </a:t>
            </a:r>
            <a:endParaRPr lang="nb-NO" sz="1400" dirty="0" smtClean="0">
              <a:solidFill>
                <a:schemeClr val="tx1"/>
              </a:solidFill>
            </a:endParaRPr>
          </a:p>
          <a:p>
            <a:pPr indent="-342000">
              <a:spcBef>
                <a:spcPts val="600"/>
              </a:spcBef>
              <a:spcAft>
                <a:spcPts val="600"/>
              </a:spcAft>
              <a:buSzPct val="150000"/>
              <a:defRPr/>
            </a:pPr>
            <a:r>
              <a:rPr lang="nb-NO" sz="1400" dirty="0">
                <a:solidFill>
                  <a:schemeClr val="tx1"/>
                </a:solidFill>
              </a:rPr>
              <a:t>Blant de som er under 30 år svarer </a:t>
            </a:r>
            <a:r>
              <a:rPr lang="nb-NO" sz="1400" dirty="0" smtClean="0">
                <a:solidFill>
                  <a:schemeClr val="tx1"/>
                </a:solidFill>
              </a:rPr>
              <a:t>bare </a:t>
            </a:r>
            <a:r>
              <a:rPr lang="nb-NO" sz="1400" dirty="0">
                <a:solidFill>
                  <a:schemeClr val="tx1"/>
                </a:solidFill>
              </a:rPr>
              <a:t>1 av </a:t>
            </a:r>
            <a:r>
              <a:rPr lang="nb-NO" sz="1400" dirty="0" smtClean="0">
                <a:solidFill>
                  <a:schemeClr val="tx1"/>
                </a:solidFill>
              </a:rPr>
              <a:t>3 </a:t>
            </a:r>
            <a:r>
              <a:rPr lang="nb-NO" sz="1400" dirty="0">
                <a:solidFill>
                  <a:schemeClr val="tx1"/>
                </a:solidFill>
              </a:rPr>
              <a:t>at de har inngått avtalen selv. I denne aldersgruppen </a:t>
            </a:r>
            <a:r>
              <a:rPr lang="nb-NO" sz="1400" dirty="0" smtClean="0">
                <a:solidFill>
                  <a:schemeClr val="tx1"/>
                </a:solidFill>
              </a:rPr>
              <a:t>ser vi også at halvparten svarer </a:t>
            </a:r>
            <a:r>
              <a:rPr lang="nb-NO" sz="1400" dirty="0">
                <a:solidFill>
                  <a:schemeClr val="tx1"/>
                </a:solidFill>
              </a:rPr>
              <a:t>at avtale er inngått </a:t>
            </a:r>
            <a:r>
              <a:rPr lang="nb-NO" sz="1400" dirty="0" smtClean="0">
                <a:solidFill>
                  <a:schemeClr val="tx1"/>
                </a:solidFill>
              </a:rPr>
              <a:t>enten gjennom </a:t>
            </a:r>
            <a:r>
              <a:rPr lang="nb-NO" sz="1400" dirty="0">
                <a:solidFill>
                  <a:schemeClr val="tx1"/>
                </a:solidFill>
              </a:rPr>
              <a:t>sameie/ borettslag (20 %) eller av «andre» (</a:t>
            </a:r>
            <a:r>
              <a:rPr lang="nb-NO" sz="1400" dirty="0" smtClean="0">
                <a:solidFill>
                  <a:schemeClr val="tx1"/>
                </a:solidFill>
              </a:rPr>
              <a:t>30 </a:t>
            </a:r>
            <a:r>
              <a:rPr lang="nb-NO" sz="1400" dirty="0">
                <a:solidFill>
                  <a:schemeClr val="tx1"/>
                </a:solidFill>
              </a:rPr>
              <a:t>%). </a:t>
            </a:r>
          </a:p>
          <a:p>
            <a:pPr indent="-342000">
              <a:spcBef>
                <a:spcPts val="600"/>
              </a:spcBef>
              <a:spcAft>
                <a:spcPts val="600"/>
              </a:spcAft>
              <a:buSzPct val="150000"/>
              <a:defRPr/>
            </a:pPr>
            <a:r>
              <a:rPr lang="nb-NO" sz="1400" dirty="0" smtClean="0">
                <a:solidFill>
                  <a:schemeClr val="tx1"/>
                </a:solidFill>
              </a:rPr>
              <a:t>2 </a:t>
            </a:r>
            <a:r>
              <a:rPr lang="nb-NO" sz="1400" dirty="0">
                <a:solidFill>
                  <a:schemeClr val="tx1"/>
                </a:solidFill>
              </a:rPr>
              <a:t>av 3 </a:t>
            </a:r>
            <a:r>
              <a:rPr lang="nb-NO" sz="1400" dirty="0" smtClean="0">
                <a:solidFill>
                  <a:schemeClr val="tx1"/>
                </a:solidFill>
              </a:rPr>
              <a:t>husstander totalt sett har </a:t>
            </a:r>
            <a:r>
              <a:rPr lang="nb-NO" sz="1400" dirty="0">
                <a:solidFill>
                  <a:schemeClr val="tx1"/>
                </a:solidFill>
              </a:rPr>
              <a:t>ikke byttet strømleverandør de to siste </a:t>
            </a:r>
            <a:r>
              <a:rPr lang="nb-NO" sz="1400" dirty="0" smtClean="0">
                <a:solidFill>
                  <a:schemeClr val="tx1"/>
                </a:solidFill>
              </a:rPr>
              <a:t>årene. Mens hele 8 av 10 respondenter over 60 år svarer at de/ husstanden ikke har byttet strømleverandør i løpet av siste to år, er dette tilfellet kun for halvparten av </a:t>
            </a:r>
            <a:r>
              <a:rPr lang="nb-NO" sz="1400" dirty="0">
                <a:solidFill>
                  <a:schemeClr val="tx1"/>
                </a:solidFill>
              </a:rPr>
              <a:t>de yngste respondentene (under 30 år</a:t>
            </a:r>
            <a:r>
              <a:rPr lang="nb-NO" sz="1400" dirty="0" smtClean="0">
                <a:solidFill>
                  <a:schemeClr val="tx1"/>
                </a:solidFill>
              </a:rPr>
              <a:t>). </a:t>
            </a:r>
          </a:p>
          <a:p>
            <a:pPr indent="-342000">
              <a:spcBef>
                <a:spcPts val="600"/>
              </a:spcBef>
              <a:spcAft>
                <a:spcPts val="600"/>
              </a:spcAft>
              <a:buSzPct val="150000"/>
              <a:tabLst>
                <a:tab pos="1971675" algn="l"/>
              </a:tabLst>
              <a:defRPr/>
            </a:pPr>
            <a:r>
              <a:rPr lang="nb-NO" sz="1400" dirty="0" smtClean="0">
                <a:solidFill>
                  <a:schemeClr val="tx1"/>
                </a:solidFill>
              </a:rPr>
              <a:t>Bytter sjelden strømleverandør. Totalt </a:t>
            </a:r>
            <a:r>
              <a:rPr lang="nb-NO" sz="1400" b="1" dirty="0" smtClean="0">
                <a:solidFill>
                  <a:schemeClr val="tx1"/>
                </a:solidFill>
              </a:rPr>
              <a:t>1 av 5 har byttet strømleverandør én gang i løpet av de siste to årene, </a:t>
            </a:r>
            <a:r>
              <a:rPr lang="nb-NO" sz="1400" dirty="0" smtClean="0">
                <a:solidFill>
                  <a:schemeClr val="tx1"/>
                </a:solidFill>
              </a:rPr>
              <a:t>mens kun 5 % har byttet leverandør to ganger. </a:t>
            </a:r>
          </a:p>
          <a:p>
            <a:pPr indent="-342000">
              <a:spcBef>
                <a:spcPts val="600"/>
              </a:spcBef>
              <a:spcAft>
                <a:spcPts val="600"/>
              </a:spcAft>
              <a:buSzPct val="150000"/>
              <a:defRPr/>
            </a:pPr>
            <a:endParaRPr lang="nb-NO" sz="1100" dirty="0">
              <a:solidFill>
                <a:schemeClr val="accent1"/>
              </a:solidFill>
            </a:endParaRPr>
          </a:p>
          <a:p>
            <a:pPr indent="-342000">
              <a:spcBef>
                <a:spcPts val="600"/>
              </a:spcBef>
              <a:spcAft>
                <a:spcPts val="600"/>
              </a:spcAft>
              <a:buSzPct val="150000"/>
              <a:defRPr/>
            </a:pPr>
            <a:endParaRPr lang="nb-NO" sz="1100" dirty="0" smtClean="0">
              <a:solidFill>
                <a:schemeClr val="tx1"/>
              </a:solidFill>
            </a:endParaRPr>
          </a:p>
          <a:p>
            <a:pPr indent="-342000">
              <a:spcBef>
                <a:spcPts val="600"/>
              </a:spcBef>
              <a:spcAft>
                <a:spcPts val="600"/>
              </a:spcAft>
              <a:buSzPct val="150000"/>
              <a:defRPr/>
            </a:pPr>
            <a:endParaRPr lang="nb-NO" sz="1100" dirty="0">
              <a:solidFill>
                <a:schemeClr val="tx1"/>
              </a:solidFill>
            </a:endParaRPr>
          </a:p>
          <a:p>
            <a:pPr indent="-342000">
              <a:spcBef>
                <a:spcPts val="600"/>
              </a:spcBef>
              <a:spcAft>
                <a:spcPts val="600"/>
              </a:spcAft>
              <a:buSzPct val="150000"/>
              <a:defRPr/>
            </a:pPr>
            <a:endParaRPr lang="nb-NO" sz="1100" dirty="0" smtClean="0">
              <a:solidFill>
                <a:schemeClr val="tx1"/>
              </a:solidFill>
            </a:endParaRPr>
          </a:p>
          <a:p>
            <a:pPr indent="-342000">
              <a:spcBef>
                <a:spcPts val="600"/>
              </a:spcBef>
              <a:spcAft>
                <a:spcPts val="600"/>
              </a:spcAft>
              <a:buSzPct val="150000"/>
              <a:defRPr/>
            </a:pPr>
            <a:endParaRPr lang="nb-NO" sz="1100" dirty="0">
              <a:solidFill>
                <a:schemeClr val="tx1"/>
              </a:solidFill>
            </a:endParaRPr>
          </a:p>
          <a:p>
            <a:pPr marL="0" indent="-342000">
              <a:spcBef>
                <a:spcPts val="600"/>
              </a:spcBef>
              <a:spcAft>
                <a:spcPts val="600"/>
              </a:spcAft>
              <a:buSzPct val="150000"/>
              <a:buNone/>
              <a:defRPr/>
            </a:pPr>
            <a:endParaRPr lang="nb-NO" sz="1100" dirty="0">
              <a:solidFill>
                <a:schemeClr val="accent1"/>
              </a:solidFill>
            </a:endParaRPr>
          </a:p>
          <a:p>
            <a:pPr>
              <a:spcBef>
                <a:spcPts val="600"/>
              </a:spcBef>
              <a:buSzPct val="150000"/>
              <a:defRPr/>
            </a:pPr>
            <a:endParaRPr lang="nb-NO" sz="110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SzPct val="150000"/>
              <a:defRPr/>
            </a:pPr>
            <a:endParaRPr lang="nb-NO" sz="11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SzPct val="150000"/>
              <a:defRPr/>
            </a:pPr>
            <a:endParaRPr lang="nb-NO" sz="105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SzPct val="150000"/>
              <a:defRPr/>
            </a:pPr>
            <a:endParaRPr lang="nb-NO" sz="105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SzPct val="150000"/>
              <a:defRPr/>
            </a:pPr>
            <a:endParaRPr lang="nb-NO" sz="105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SzPct val="150000"/>
              <a:defRPr/>
            </a:pPr>
            <a:endParaRPr lang="nb-NO" sz="1050" dirty="0">
              <a:solidFill>
                <a:schemeClr val="tx1"/>
              </a:solidFill>
            </a:endParaRPr>
          </a:p>
          <a:p>
            <a:pPr fontAlgn="base">
              <a:spcAft>
                <a:spcPct val="0"/>
              </a:spcAft>
              <a:buSzPct val="150000"/>
            </a:pPr>
            <a:endParaRPr lang="nb-NO" sz="1050" dirty="0" smtClean="0">
              <a:solidFill>
                <a:schemeClr val="tx1"/>
              </a:solidFill>
            </a:endParaRPr>
          </a:p>
          <a:p>
            <a:pPr fontAlgn="base">
              <a:spcAft>
                <a:spcPct val="0"/>
              </a:spcAft>
              <a:buSzPct val="150000"/>
            </a:pPr>
            <a:endParaRPr lang="nb-NO" sz="1050" dirty="0" smtClean="0">
              <a:solidFill>
                <a:srgbClr val="FF0000"/>
              </a:solidFill>
            </a:endParaRPr>
          </a:p>
          <a:p>
            <a:pPr fontAlgn="base">
              <a:spcAft>
                <a:spcPct val="0"/>
              </a:spcAft>
              <a:buSzPct val="150000"/>
              <a:buNone/>
            </a:pPr>
            <a:endParaRPr lang="nb-NO" sz="1050" dirty="0" smtClean="0">
              <a:solidFill>
                <a:srgbClr val="FF0000"/>
              </a:solidFill>
            </a:endParaRPr>
          </a:p>
          <a:p>
            <a:pPr fontAlgn="base">
              <a:spcAft>
                <a:spcPct val="0"/>
              </a:spcAft>
              <a:buSzPct val="150000"/>
            </a:pPr>
            <a:endParaRPr lang="nb-NO" sz="1050" dirty="0" smtClean="0">
              <a:solidFill>
                <a:schemeClr val="tx1"/>
              </a:solidFill>
            </a:endParaRPr>
          </a:p>
          <a:p>
            <a:pPr fontAlgn="base">
              <a:spcAft>
                <a:spcPct val="0"/>
              </a:spcAft>
              <a:buSzPct val="150000"/>
            </a:pPr>
            <a:endParaRPr lang="nb-NO" sz="1050" dirty="0" smtClean="0">
              <a:solidFill>
                <a:schemeClr val="tx1"/>
              </a:solidFill>
            </a:endParaRPr>
          </a:p>
          <a:p>
            <a:pPr fontAlgn="base">
              <a:spcAft>
                <a:spcPct val="0"/>
              </a:spcAft>
              <a:buSzPct val="150000"/>
            </a:pPr>
            <a:endParaRPr lang="nb-NO" sz="1050" dirty="0" smtClean="0">
              <a:solidFill>
                <a:schemeClr val="tx1"/>
              </a:solidFill>
            </a:endParaRPr>
          </a:p>
          <a:p>
            <a:pPr fontAlgn="base">
              <a:spcAft>
                <a:spcPct val="0"/>
              </a:spcAft>
              <a:buSzPct val="150000"/>
            </a:pPr>
            <a:endParaRPr lang="nb-NO" sz="1050" dirty="0" smtClean="0">
              <a:solidFill>
                <a:schemeClr val="tx1"/>
              </a:solidFill>
            </a:endParaRPr>
          </a:p>
          <a:p>
            <a:pPr fontAlgn="base">
              <a:spcBef>
                <a:spcPts val="288"/>
              </a:spcBef>
              <a:spcAft>
                <a:spcPct val="0"/>
              </a:spcAft>
              <a:buSzPct val="150000"/>
            </a:pPr>
            <a:endParaRPr lang="nb-NO" sz="1050" dirty="0" smtClean="0">
              <a:solidFill>
                <a:srgbClr val="FF0000"/>
              </a:solidFill>
              <a:ea typeface="ＭＳ Ｐゴシック" pitchFamily="34" charset="-128"/>
              <a:cs typeface="ＭＳ Ｐゴシック" charset="0"/>
            </a:endParaRPr>
          </a:p>
          <a:p>
            <a:pPr>
              <a:spcBef>
                <a:spcPts val="288"/>
              </a:spcBef>
              <a:buSzPct val="125000"/>
            </a:pPr>
            <a:endParaRPr lang="nb-NO" sz="1050" dirty="0" smtClean="0">
              <a:solidFill>
                <a:schemeClr val="tx1"/>
              </a:solidFill>
              <a:cs typeface="Arial" pitchFamily="34" charset="0"/>
            </a:endParaRPr>
          </a:p>
          <a:p>
            <a:pPr>
              <a:spcBef>
                <a:spcPts val="288"/>
              </a:spcBef>
              <a:buFontTx/>
              <a:buNone/>
            </a:pPr>
            <a:endParaRPr lang="nb-NO" sz="105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288"/>
              </a:spcBef>
            </a:pPr>
            <a:endParaRPr lang="nb-NO" sz="105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</a:pPr>
            <a:endParaRPr lang="nb-NO" sz="105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</a:pPr>
            <a:endParaRPr lang="nb-NO" sz="105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</a:pPr>
            <a:endParaRPr lang="nb-NO" sz="105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424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576" y="620689"/>
            <a:ext cx="7128792" cy="1261884"/>
          </a:xfrm>
        </p:spPr>
        <p:txBody>
          <a:bodyPr/>
          <a:lstStyle/>
          <a:p>
            <a:pPr>
              <a:defRPr sz="24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nb-NO" sz="600" dirty="0" smtClean="0"/>
              <a:t/>
            </a:r>
            <a:br>
              <a:rPr lang="nb-NO" sz="600" dirty="0" smtClean="0"/>
            </a:br>
            <a:r>
              <a:rPr lang="nb-NO" sz="1400" b="1" i="1" dirty="0" smtClean="0">
                <a:solidFill>
                  <a:prstClr val="black"/>
                </a:solidFill>
                <a:ea typeface="MS P????"/>
                <a:cs typeface="MS P????"/>
              </a:rPr>
              <a:t/>
            </a:r>
            <a:br>
              <a:rPr lang="nb-NO" sz="1400" b="1" i="1" dirty="0" smtClean="0">
                <a:solidFill>
                  <a:prstClr val="black"/>
                </a:solidFill>
                <a:ea typeface="MS P????"/>
                <a:cs typeface="MS P????"/>
              </a:rPr>
            </a:br>
            <a:r>
              <a:rPr lang="nb-NO" sz="2000" i="1" dirty="0" smtClean="0">
                <a:solidFill>
                  <a:schemeClr val="tx1"/>
                </a:solidFill>
              </a:rPr>
              <a:t/>
            </a:r>
            <a:br>
              <a:rPr lang="nb-NO" sz="2000" i="1" dirty="0" smtClean="0">
                <a:solidFill>
                  <a:schemeClr val="tx1"/>
                </a:solidFill>
              </a:rPr>
            </a:br>
            <a:r>
              <a:rPr lang="nb-NO" sz="800" dirty="0" smtClean="0">
                <a:solidFill>
                  <a:schemeClr val="accent1"/>
                </a:solidFill>
              </a:rPr>
              <a:t/>
            </a:r>
            <a:br>
              <a:rPr lang="nb-NO" sz="800" dirty="0" smtClean="0">
                <a:solidFill>
                  <a:schemeClr val="accent1"/>
                </a:solidFill>
              </a:rPr>
            </a:br>
            <a:r>
              <a:rPr lang="nb-NO" sz="2000" b="1" i="1" dirty="0" smtClean="0">
                <a:solidFill>
                  <a:schemeClr val="tx1"/>
                </a:solidFill>
              </a:rPr>
              <a:t> </a:t>
            </a:r>
            <a:r>
              <a:rPr lang="nb-NO" sz="1000" dirty="0" smtClean="0"/>
              <a:t/>
            </a:r>
            <a:br>
              <a:rPr lang="nb-NO" sz="1000" dirty="0" smtClean="0"/>
            </a:br>
            <a:r>
              <a:rPr lang="nb-NO" altLang="sv-SE" sz="1400" i="1" dirty="0" smtClean="0">
                <a:solidFill>
                  <a:srgbClr val="0E0B10"/>
                </a:solidFill>
                <a:ea typeface="ＭＳ Ｐゴシック" pitchFamily="34" charset="-128"/>
              </a:rPr>
              <a:t> </a:t>
            </a:r>
            <a:endParaRPr lang="nb-NO" sz="1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invGray">
          <a:xfrm>
            <a:off x="0" y="6405047"/>
            <a:ext cx="759633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b">
            <a:spAutoFit/>
          </a:bodyPr>
          <a:lstStyle/>
          <a:p>
            <a:pPr marL="568325" indent="-568325"/>
            <a:r>
              <a:rPr lang="nb-NO" sz="1200" i="1" dirty="0" smtClean="0"/>
              <a:t>	Base: 1 005 </a:t>
            </a:r>
            <a:r>
              <a:rPr lang="nb-NO" sz="1200" i="1" dirty="0"/>
              <a:t>intervju</a:t>
            </a:r>
            <a:r>
              <a:rPr lang="nb-NO" sz="1200" i="1" dirty="0" smtClean="0"/>
              <a:t>.  </a:t>
            </a:r>
            <a:endParaRPr lang="nb-NO" sz="1200" dirty="0"/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720127"/>
              </p:ext>
            </p:extLst>
          </p:nvPr>
        </p:nvGraphicFramePr>
        <p:xfrm>
          <a:off x="323528" y="2060848"/>
          <a:ext cx="8064127" cy="4344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12892" y="548680"/>
            <a:ext cx="7272808" cy="127727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nb-NO" sz="2000" dirty="0" smtClean="0">
                <a:solidFill>
                  <a:schemeClr val="accent1"/>
                </a:solidFill>
              </a:rPr>
              <a:t>Menn har i større grad enn kvinner ansvar for avtalen med strømleverandøren.</a:t>
            </a:r>
          </a:p>
          <a:p>
            <a:pPr>
              <a:spcBef>
                <a:spcPts val="600"/>
              </a:spcBef>
              <a:defRPr/>
            </a:pPr>
            <a:endParaRPr lang="nb-NO" sz="1000" dirty="0" smtClean="0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nb-NO" sz="1400" i="1" dirty="0">
                <a:solidFill>
                  <a:schemeClr val="tx1"/>
                </a:solidFill>
              </a:rPr>
              <a:t>Hvem i husstanden har inngått avtale med strømleverandøren husstanden har i dag?</a:t>
            </a:r>
            <a:r>
              <a:rPr lang="nb-NO" sz="2000" dirty="0" smtClean="0">
                <a:solidFill>
                  <a:schemeClr val="accent1"/>
                </a:solidFill>
              </a:rPr>
              <a:t/>
            </a:r>
            <a:br>
              <a:rPr lang="nb-NO" sz="2000" dirty="0" smtClean="0">
                <a:solidFill>
                  <a:schemeClr val="accent1"/>
                </a:solidFill>
              </a:rPr>
            </a:br>
            <a:endParaRPr lang="nb-NO" sz="14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713036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576" y="620689"/>
            <a:ext cx="7128792" cy="1261884"/>
          </a:xfrm>
        </p:spPr>
        <p:txBody>
          <a:bodyPr/>
          <a:lstStyle/>
          <a:p>
            <a:pPr>
              <a:defRPr sz="24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nb-NO" sz="600" dirty="0" smtClean="0"/>
              <a:t/>
            </a:r>
            <a:br>
              <a:rPr lang="nb-NO" sz="600" dirty="0" smtClean="0"/>
            </a:br>
            <a:r>
              <a:rPr lang="nb-NO" sz="1400" b="1" i="1" dirty="0" smtClean="0">
                <a:solidFill>
                  <a:prstClr val="black"/>
                </a:solidFill>
                <a:ea typeface="MS P????"/>
                <a:cs typeface="MS P????"/>
              </a:rPr>
              <a:t/>
            </a:r>
            <a:br>
              <a:rPr lang="nb-NO" sz="1400" b="1" i="1" dirty="0" smtClean="0">
                <a:solidFill>
                  <a:prstClr val="black"/>
                </a:solidFill>
                <a:ea typeface="MS P????"/>
                <a:cs typeface="MS P????"/>
              </a:rPr>
            </a:br>
            <a:r>
              <a:rPr lang="nb-NO" sz="2000" i="1" dirty="0" smtClean="0">
                <a:solidFill>
                  <a:schemeClr val="tx1"/>
                </a:solidFill>
              </a:rPr>
              <a:t/>
            </a:r>
            <a:br>
              <a:rPr lang="nb-NO" sz="2000" i="1" dirty="0" smtClean="0">
                <a:solidFill>
                  <a:schemeClr val="tx1"/>
                </a:solidFill>
              </a:rPr>
            </a:br>
            <a:r>
              <a:rPr lang="nb-NO" sz="800" dirty="0" smtClean="0">
                <a:solidFill>
                  <a:schemeClr val="accent1"/>
                </a:solidFill>
              </a:rPr>
              <a:t/>
            </a:r>
            <a:br>
              <a:rPr lang="nb-NO" sz="800" dirty="0" smtClean="0">
                <a:solidFill>
                  <a:schemeClr val="accent1"/>
                </a:solidFill>
              </a:rPr>
            </a:br>
            <a:r>
              <a:rPr lang="nb-NO" sz="2000" b="1" i="1" dirty="0" smtClean="0">
                <a:solidFill>
                  <a:schemeClr val="tx1"/>
                </a:solidFill>
              </a:rPr>
              <a:t> </a:t>
            </a:r>
            <a:r>
              <a:rPr lang="nb-NO" sz="1000" dirty="0" smtClean="0"/>
              <a:t/>
            </a:r>
            <a:br>
              <a:rPr lang="nb-NO" sz="1000" dirty="0" smtClean="0"/>
            </a:br>
            <a:r>
              <a:rPr lang="nb-NO" altLang="sv-SE" sz="1400" i="1" dirty="0" smtClean="0">
                <a:solidFill>
                  <a:srgbClr val="0E0B10"/>
                </a:solidFill>
                <a:ea typeface="ＭＳ Ｐゴシック" pitchFamily="34" charset="-128"/>
              </a:rPr>
              <a:t> </a:t>
            </a:r>
            <a:endParaRPr lang="nb-NO" sz="1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invGray">
          <a:xfrm>
            <a:off x="0" y="6405047"/>
            <a:ext cx="759633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b">
            <a:spAutoFit/>
          </a:bodyPr>
          <a:lstStyle/>
          <a:p>
            <a:pPr marL="568325" indent="-568325"/>
            <a:r>
              <a:rPr lang="nb-NO" sz="1200" i="1" dirty="0" smtClean="0"/>
              <a:t>	Base: 1 005 </a:t>
            </a:r>
            <a:r>
              <a:rPr lang="nb-NO" sz="1200" i="1" dirty="0"/>
              <a:t>intervju</a:t>
            </a:r>
            <a:r>
              <a:rPr lang="nb-NO" sz="1200" i="1" dirty="0" smtClean="0"/>
              <a:t>.  </a:t>
            </a:r>
            <a:endParaRPr lang="nb-NO" sz="1200" dirty="0"/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5020525"/>
              </p:ext>
            </p:extLst>
          </p:nvPr>
        </p:nvGraphicFramePr>
        <p:xfrm>
          <a:off x="323528" y="1937094"/>
          <a:ext cx="8136904" cy="4344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12892" y="548680"/>
            <a:ext cx="7171476" cy="127727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nb-NO" sz="2000" dirty="0">
                <a:solidFill>
                  <a:schemeClr val="accent1"/>
                </a:solidFill>
              </a:rPr>
              <a:t>Oversikt over hvem som har inngått avtale med </a:t>
            </a:r>
            <a:r>
              <a:rPr lang="nb-NO" sz="2000" dirty="0" smtClean="0">
                <a:solidFill>
                  <a:schemeClr val="accent1"/>
                </a:solidFill>
              </a:rPr>
              <a:t>strømleverandør – fordelt </a:t>
            </a:r>
            <a:r>
              <a:rPr lang="nb-NO" sz="2000" dirty="0">
                <a:solidFill>
                  <a:schemeClr val="accent1"/>
                </a:solidFill>
              </a:rPr>
              <a:t>på </a:t>
            </a:r>
            <a:r>
              <a:rPr lang="nb-NO" sz="2000" dirty="0" smtClean="0">
                <a:solidFill>
                  <a:schemeClr val="accent1"/>
                </a:solidFill>
              </a:rPr>
              <a:t>aldersgrupper.</a:t>
            </a:r>
            <a:endParaRPr lang="nb-NO" sz="2000" dirty="0">
              <a:solidFill>
                <a:schemeClr val="accent1"/>
              </a:solidFill>
            </a:endParaRPr>
          </a:p>
          <a:p>
            <a:pPr>
              <a:spcBef>
                <a:spcPts val="600"/>
              </a:spcBef>
              <a:defRPr/>
            </a:pPr>
            <a:endParaRPr lang="nb-NO" sz="1000" dirty="0" smtClean="0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nb-NO" sz="1400" i="1" dirty="0">
                <a:solidFill>
                  <a:schemeClr val="tx1"/>
                </a:solidFill>
              </a:rPr>
              <a:t>Hvem i husstanden har inngått avtale med strømleverandøren husstanden har i dag?</a:t>
            </a:r>
            <a:r>
              <a:rPr lang="nb-NO" sz="2000" dirty="0" smtClean="0">
                <a:solidFill>
                  <a:schemeClr val="accent1"/>
                </a:solidFill>
              </a:rPr>
              <a:t/>
            </a:r>
            <a:br>
              <a:rPr lang="nb-NO" sz="2000" dirty="0" smtClean="0">
                <a:solidFill>
                  <a:schemeClr val="accent1"/>
                </a:solidFill>
              </a:rPr>
            </a:br>
            <a:endParaRPr lang="nb-NO" sz="14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337209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1042911"/>
              </p:ext>
            </p:extLst>
          </p:nvPr>
        </p:nvGraphicFramePr>
        <p:xfrm>
          <a:off x="589947" y="2204864"/>
          <a:ext cx="7462985" cy="3870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99175" y="764704"/>
            <a:ext cx="7113185" cy="106182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nb-NO" sz="2000" dirty="0" smtClean="0">
                <a:solidFill>
                  <a:schemeClr val="accent1"/>
                </a:solidFill>
              </a:rPr>
              <a:t>2 av 3 husstander har ikke byttet strømleverandør de to siste årene.</a:t>
            </a:r>
          </a:p>
          <a:p>
            <a:pPr>
              <a:spcBef>
                <a:spcPts val="600"/>
              </a:spcBef>
              <a:defRPr/>
            </a:pPr>
            <a:endParaRPr lang="nb-NO" sz="10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nb-NO" sz="1400" i="1" dirty="0" smtClean="0">
                <a:solidFill>
                  <a:schemeClr val="tx1"/>
                </a:solidFill>
              </a:rPr>
              <a:t>Hvor </a:t>
            </a:r>
            <a:r>
              <a:rPr lang="nb-NO" sz="1400" i="1" dirty="0">
                <a:solidFill>
                  <a:schemeClr val="tx1"/>
                </a:solidFill>
              </a:rPr>
              <a:t>mange ganger har du/ din husstand byttet strømleverandør de to siste årene? </a:t>
            </a:r>
            <a:endParaRPr lang="nb-NO" sz="1400" i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invGray">
          <a:xfrm>
            <a:off x="-508" y="6381328"/>
            <a:ext cx="723680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b">
            <a:spAutoFit/>
          </a:bodyPr>
          <a:lstStyle/>
          <a:p>
            <a:pPr marL="568325" indent="-568325"/>
            <a:r>
              <a:rPr lang="nb-NO" sz="1200" i="1" dirty="0" smtClean="0"/>
              <a:t>	Base: 1 005 intervju.   </a:t>
            </a:r>
            <a:endParaRPr lang="nb-NO" sz="1200" b="1" dirty="0" smtClean="0"/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3212976"/>
            <a:ext cx="2060848" cy="1545636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5" name="Rektangel 4"/>
          <p:cNvSpPr/>
          <p:nvPr/>
        </p:nvSpPr>
        <p:spPr>
          <a:xfrm>
            <a:off x="6877610" y="4533386"/>
            <a:ext cx="1175322" cy="215444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568325" indent="-568325"/>
            <a:r>
              <a:rPr lang="nb-NO" sz="800" i="1" dirty="0" smtClean="0"/>
              <a:t>Foto: </a:t>
            </a:r>
            <a:r>
              <a:rPr lang="nb-NO" sz="800" i="1" dirty="0"/>
              <a:t>Colourbox.com</a:t>
            </a:r>
          </a:p>
        </p:txBody>
      </p:sp>
    </p:spTree>
    <p:extLst>
      <p:ext uri="{BB962C8B-B14F-4D97-AF65-F5344CB8AC3E}">
        <p14:creationId xmlns:p14="http://schemas.microsoft.com/office/powerpoint/2010/main" val="33552969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orbrukerradet">
  <a:themeElements>
    <a:clrScheme name="Custom 1">
      <a:dk1>
        <a:sysClr val="windowText" lastClr="000000"/>
      </a:dk1>
      <a:lt1>
        <a:sysClr val="window" lastClr="FFFFFF"/>
      </a:lt1>
      <a:dk2>
        <a:srgbClr val="004959"/>
      </a:dk2>
      <a:lt2>
        <a:srgbClr val="38CED5"/>
      </a:lt2>
      <a:accent1>
        <a:srgbClr val="38CED5"/>
      </a:accent1>
      <a:accent2>
        <a:srgbClr val="0C737D"/>
      </a:accent2>
      <a:accent3>
        <a:srgbClr val="89C540"/>
      </a:accent3>
      <a:accent4>
        <a:srgbClr val="F89A1C"/>
      </a:accent4>
      <a:accent5>
        <a:srgbClr val="505050"/>
      </a:accent5>
      <a:accent6>
        <a:srgbClr val="07456B"/>
      </a:accent6>
      <a:hlink>
        <a:srgbClr val="004959"/>
      </a:hlink>
      <a:folHlink>
        <a:srgbClr val="F79646"/>
      </a:folHlink>
    </a:clrScheme>
    <a:fontScheme name="Santand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Forbrukerradet</Template>
  <TotalTime>20282</TotalTime>
  <Words>361</Words>
  <Application>Microsoft Office PowerPoint</Application>
  <PresentationFormat>Skjermfremvisning (4:3)</PresentationFormat>
  <Paragraphs>78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7" baseType="lpstr">
      <vt:lpstr>Forbrukerradet</vt:lpstr>
      <vt:lpstr>Befolkningsundersøkelse   gjennomført  for Forbrukerrådet  av Norstat – juni 2015   </vt:lpstr>
      <vt:lpstr>Utvalg og metode   </vt:lpstr>
      <vt:lpstr>Oppsummering</vt:lpstr>
      <vt:lpstr>       </vt:lpstr>
      <vt:lpstr>       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Befolkningsundersøkelse om boligkjøp  Undersøkelsen er gjennomført  for Forbrukerrådet av TNS Gallup  oktober 2014</dc:title>
  <dc:creator>Windows User</dc:creator>
  <dc:description>Template by addpoint.no</dc:description>
  <cp:lastModifiedBy>Windows User</cp:lastModifiedBy>
  <cp:revision>530</cp:revision>
  <cp:lastPrinted>2015-08-20T07:59:32Z</cp:lastPrinted>
  <dcterms:created xsi:type="dcterms:W3CDTF">2014-11-12T11:41:45Z</dcterms:created>
  <dcterms:modified xsi:type="dcterms:W3CDTF">2015-08-20T08:03:43Z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by">
    <vt:lpwstr>addpoint.no</vt:lpwstr>
  </property>
</Properties>
</file>