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9.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0.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1.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2.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3.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4.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5.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6.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7.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8.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242">
          <p15:clr>
            <a:srgbClr val="A4A3A4"/>
          </p15:clr>
        </p15:guide>
        <p15:guide id="2" pos="7520">
          <p15:clr>
            <a:srgbClr val="A4A3A4"/>
          </p15:clr>
        </p15:guide>
        <p15:guide id="3" pos="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guide orient="horz" pos="1242"/>
        <p:guide pos="7520"/>
        <p:guide pos="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srgbClr val="000000">
                    <a:lumMod val="65000"/>
                    <a:lumOff val="35000"/>
                  </a:srgbClr>
                </a:solidFill>
                <a:latin typeface="+mn-lt"/>
                <a:ea typeface="+mn-ea"/>
                <a:cs typeface="+mn-cs"/>
              </a:defRPr>
            </a:pPr>
            <a:r>
              <a:rPr lang="en-US" sz="1400" b="1" i="0" u="none" strike="noStrike" baseline="0" dirty="0">
                <a:effectLst/>
              </a:rPr>
              <a:t>Do you ever purchase drugs at Norwegian pharmacies, either in the pharmacy itself or in the on-line shop?</a:t>
            </a:r>
            <a:endParaRPr lang="nb-NO" sz="1400" b="1" i="0" u="none" strike="noStrike" baseline="0" dirty="0">
              <a:effectLst/>
            </a:endParaRPr>
          </a:p>
        </c:rich>
      </c:tx>
      <c:layout>
        <c:manualLayout>
          <c:xMode val="edge"/>
          <c:yMode val="edge"/>
          <c:x val="0.11378400974007433"/>
          <c:y val="0"/>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srgbClr val="000000">
                  <a:lumMod val="65000"/>
                  <a:lumOff val="35000"/>
                </a:srgbClr>
              </a:solidFill>
              <a:latin typeface="+mn-lt"/>
              <a:ea typeface="+mn-ea"/>
              <a:cs typeface="+mn-cs"/>
            </a:defRPr>
          </a:pPr>
          <a:endParaRPr lang="nb-NO"/>
        </a:p>
      </c:txPr>
    </c:title>
    <c:autoTitleDeleted val="0"/>
    <c:plotArea>
      <c:layout>
        <c:manualLayout>
          <c:layoutTarget val="inner"/>
          <c:xMode val="edge"/>
          <c:yMode val="edge"/>
          <c:x val="0.21531454263370786"/>
          <c:y val="0.28512293435773345"/>
          <c:w val="0.60803776943769949"/>
          <c:h val="0.61222588861845084"/>
        </c:manualLayout>
      </c:layout>
      <c:barChart>
        <c:barDir val="bar"/>
        <c:grouping val="clustered"/>
        <c:varyColors val="0"/>
        <c:ser>
          <c:idx val="0"/>
          <c:order val="0"/>
          <c:tx>
            <c:strRef>
              <c:f>'Ark1'!$B$1</c:f>
              <c:strCache>
                <c:ptCount val="1"/>
                <c:pt idx="0">
                  <c:v>2019</c:v>
                </c:pt>
              </c:strCache>
            </c:strRef>
          </c:tx>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4DC8-4186-A7FE-D0AC3E8965FB}"/>
              </c:ext>
            </c:extLst>
          </c:dPt>
          <c:dPt>
            <c:idx val="1"/>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3-4DC8-4186-A7FE-D0AC3E8965FB}"/>
              </c:ext>
            </c:extLst>
          </c:dPt>
          <c:dPt>
            <c:idx val="2"/>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5-4DC8-4186-A7FE-D0AC3E8965FB}"/>
              </c:ext>
            </c:extLst>
          </c:dPt>
          <c:dPt>
            <c:idx val="3"/>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7-4DC8-4186-A7FE-D0AC3E8965FB}"/>
              </c:ext>
            </c:extLst>
          </c:dPt>
          <c:dPt>
            <c:idx val="4"/>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9-4DC8-4186-A7FE-D0AC3E8965FB}"/>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'Ark1'!$A$2:$A$3</c:f>
              <c:strCache>
                <c:ptCount val="2"/>
                <c:pt idx="0">
                  <c:v>Yes</c:v>
                </c:pt>
                <c:pt idx="1">
                  <c:v>No</c:v>
                </c:pt>
              </c:strCache>
            </c:strRef>
          </c:cat>
          <c:val>
            <c:numRef>
              <c:f>'Ark1'!$B$2:$B$3</c:f>
              <c:numCache>
                <c:formatCode>0%</c:formatCode>
                <c:ptCount val="2"/>
                <c:pt idx="0">
                  <c:v>0.9</c:v>
                </c:pt>
                <c:pt idx="1">
                  <c:v>0.1</c:v>
                </c:pt>
              </c:numCache>
            </c:numRef>
          </c:val>
          <c:extLst>
            <c:ext xmlns:c16="http://schemas.microsoft.com/office/drawing/2014/chart" uri="{C3380CC4-5D6E-409C-BE32-E72D297353CC}">
              <c16:uniqueId val="{0000000A-4DC8-4186-A7FE-D0AC3E8965FB}"/>
            </c:ext>
          </c:extLst>
        </c:ser>
        <c:ser>
          <c:idx val="1"/>
          <c:order val="1"/>
          <c:tx>
            <c:strRef>
              <c:f>'Ark1'!$C$1</c:f>
              <c:strCache>
                <c:ptCount val="1"/>
                <c:pt idx="0">
                  <c:v>2021</c:v>
                </c:pt>
              </c:strCache>
            </c:strRef>
          </c:tx>
          <c:spPr>
            <a:solidFill>
              <a:schemeClr val="accent2"/>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'Ark1'!$A$2:$A$3</c:f>
              <c:strCache>
                <c:ptCount val="2"/>
                <c:pt idx="0">
                  <c:v>Yes</c:v>
                </c:pt>
                <c:pt idx="1">
                  <c:v>No</c:v>
                </c:pt>
              </c:strCache>
            </c:strRef>
          </c:cat>
          <c:val>
            <c:numRef>
              <c:f>'Ark1'!$C$2:$C$3</c:f>
              <c:numCache>
                <c:formatCode>0%</c:formatCode>
                <c:ptCount val="2"/>
                <c:pt idx="0">
                  <c:v>0.9</c:v>
                </c:pt>
                <c:pt idx="1">
                  <c:v>0.1</c:v>
                </c:pt>
              </c:numCache>
            </c:numRef>
          </c:val>
          <c:extLst>
            <c:ext xmlns:c16="http://schemas.microsoft.com/office/drawing/2014/chart" uri="{C3380CC4-5D6E-409C-BE32-E72D297353CC}">
              <c16:uniqueId val="{0000000B-4DC8-4186-A7FE-D0AC3E8965FB}"/>
            </c:ext>
          </c:extLst>
        </c:ser>
        <c:dLbls>
          <c:dLblPos val="outEnd"/>
          <c:showLegendKey val="0"/>
          <c:showVal val="1"/>
          <c:showCatName val="0"/>
          <c:showSerName val="0"/>
          <c:showPercent val="0"/>
          <c:showBubbleSize val="0"/>
        </c:dLbls>
        <c:gapWidth val="100"/>
        <c:axId val="957168319"/>
        <c:axId val="957169567"/>
      </c:barChart>
      <c:catAx>
        <c:axId val="957168319"/>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crossAx val="957169567"/>
        <c:crosses val="autoZero"/>
        <c:auto val="1"/>
        <c:lblAlgn val="ctr"/>
        <c:lblOffset val="100"/>
        <c:noMultiLvlLbl val="0"/>
      </c:catAx>
      <c:valAx>
        <c:axId val="957169567"/>
        <c:scaling>
          <c:orientation val="minMax"/>
          <c:max val="1"/>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crossAx val="957168319"/>
        <c:crosses val="autoZero"/>
        <c:crossBetween val="between"/>
        <c:majorUnit val="0.2"/>
      </c:valAx>
      <c:spPr>
        <a:noFill/>
        <a:ln>
          <a:noFill/>
        </a:ln>
        <a:effectLst/>
      </c:spPr>
    </c:plotArea>
    <c:legend>
      <c:legendPos val="r"/>
      <c:layout>
        <c:manualLayout>
          <c:xMode val="edge"/>
          <c:yMode val="edge"/>
          <c:x val="0.89894212987993372"/>
          <c:y val="0.50348985499324272"/>
          <c:w val="0.10105783968623439"/>
          <c:h val="0.11939522321713647"/>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400" b="0" i="0" u="none" strike="noStrike" kern="1200" spc="0" baseline="0">
                <a:solidFill>
                  <a:schemeClr val="tx1">
                    <a:lumMod val="65000"/>
                    <a:lumOff val="35000"/>
                  </a:schemeClr>
                </a:solidFill>
                <a:latin typeface="+mn-lt"/>
                <a:ea typeface="+mn-ea"/>
                <a:cs typeface="+mn-cs"/>
              </a:defRPr>
            </a:pPr>
            <a:r>
              <a:rPr lang="en-US" sz="1400" b="1" i="0" u="none" strike="noStrike" baseline="0" dirty="0">
                <a:effectLst/>
              </a:rPr>
              <a:t>As a result of drug shortages over the past two years: what is the longest you have had to wait for the drug you were supposed to have to become available again?</a:t>
            </a:r>
            <a:endParaRPr lang="en-US" sz="1400" dirty="0"/>
          </a:p>
        </c:rich>
      </c:tx>
      <c:overlay val="0"/>
      <c:spPr>
        <a:noFill/>
        <a:ln>
          <a:noFill/>
        </a:ln>
        <a:effectLst/>
      </c:spPr>
      <c:txPr>
        <a:bodyPr rot="0" spcFirstLastPara="1" vertOverflow="ellipsis" vert="horz" wrap="square" anchor="ctr" anchorCtr="1"/>
        <a:lstStyle/>
        <a:p>
          <a:pPr algn="ctr">
            <a:defRPr sz="14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manualLayout>
          <c:layoutTarget val="inner"/>
          <c:xMode val="edge"/>
          <c:yMode val="edge"/>
          <c:x val="8.0365256993763998E-2"/>
          <c:y val="0.2429053957788557"/>
          <c:w val="0.87770113401500782"/>
          <c:h val="0.63429805776510373"/>
        </c:manualLayout>
      </c:layout>
      <c:barChart>
        <c:barDir val="col"/>
        <c:grouping val="clustered"/>
        <c:varyColors val="0"/>
        <c:ser>
          <c:idx val="0"/>
          <c:order val="0"/>
          <c:tx>
            <c:strRef>
              <c:f>'Ark1'!$B$1</c:f>
              <c:strCache>
                <c:ptCount val="1"/>
                <c:pt idx="0">
                  <c:v>2019</c:v>
                </c:pt>
              </c:strCache>
            </c:strRef>
          </c:tx>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62EA-421D-B37F-A87EF12F0BA8}"/>
              </c:ext>
            </c:extLst>
          </c:dPt>
          <c:dPt>
            <c:idx val="1"/>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3-62EA-421D-B37F-A87EF12F0BA8}"/>
              </c:ext>
            </c:extLst>
          </c:dPt>
          <c:dPt>
            <c:idx val="2"/>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5-62EA-421D-B37F-A87EF12F0BA8}"/>
              </c:ext>
            </c:extLst>
          </c:dPt>
          <c:dPt>
            <c:idx val="3"/>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7-62EA-421D-B37F-A87EF12F0BA8}"/>
              </c:ext>
            </c:extLst>
          </c:dPt>
          <c:dPt>
            <c:idx val="4"/>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9-62EA-421D-B37F-A87EF12F0BA8}"/>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'Ark1'!$A$2:$A$6</c:f>
              <c:strCache>
                <c:ptCount val="5"/>
                <c:pt idx="0">
                  <c:v>Less than one week</c:v>
                </c:pt>
                <c:pt idx="1">
                  <c:v>1-4 weeks</c:v>
                </c:pt>
                <c:pt idx="2">
                  <c:v>1-2 months</c:v>
                </c:pt>
                <c:pt idx="3">
                  <c:v>More than 2 months</c:v>
                </c:pt>
                <c:pt idx="4">
                  <c:v>Don't remember</c:v>
                </c:pt>
              </c:strCache>
            </c:strRef>
          </c:cat>
          <c:val>
            <c:numRef>
              <c:f>'Ark1'!$B$2:$B$6</c:f>
              <c:numCache>
                <c:formatCode>0%</c:formatCode>
                <c:ptCount val="5"/>
                <c:pt idx="0">
                  <c:v>0.159</c:v>
                </c:pt>
                <c:pt idx="1">
                  <c:v>0.315</c:v>
                </c:pt>
                <c:pt idx="2">
                  <c:v>0.20699999999999999</c:v>
                </c:pt>
                <c:pt idx="3">
                  <c:v>0.18099999999999999</c:v>
                </c:pt>
                <c:pt idx="4">
                  <c:v>0.13800000000000001</c:v>
                </c:pt>
              </c:numCache>
            </c:numRef>
          </c:val>
          <c:extLst>
            <c:ext xmlns:c16="http://schemas.microsoft.com/office/drawing/2014/chart" uri="{C3380CC4-5D6E-409C-BE32-E72D297353CC}">
              <c16:uniqueId val="{0000000A-62EA-421D-B37F-A87EF12F0BA8}"/>
            </c:ext>
          </c:extLst>
        </c:ser>
        <c:ser>
          <c:idx val="1"/>
          <c:order val="1"/>
          <c:tx>
            <c:strRef>
              <c:f>'Ark1'!$C$1</c:f>
              <c:strCache>
                <c:ptCount val="1"/>
                <c:pt idx="0">
                  <c:v>2021</c:v>
                </c:pt>
              </c:strCache>
            </c:strRef>
          </c:tx>
          <c:spPr>
            <a:solidFill>
              <a:schemeClr val="accent2"/>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'Ark1'!$A$2:$A$6</c:f>
              <c:strCache>
                <c:ptCount val="5"/>
                <c:pt idx="0">
                  <c:v>Less than one week</c:v>
                </c:pt>
                <c:pt idx="1">
                  <c:v>1-4 weeks</c:v>
                </c:pt>
                <c:pt idx="2">
                  <c:v>1-2 months</c:v>
                </c:pt>
                <c:pt idx="3">
                  <c:v>More than 2 months</c:v>
                </c:pt>
                <c:pt idx="4">
                  <c:v>Don't remember</c:v>
                </c:pt>
              </c:strCache>
            </c:strRef>
          </c:cat>
          <c:val>
            <c:numRef>
              <c:f>'Ark1'!$C$2:$C$6</c:f>
              <c:numCache>
                <c:formatCode>0%</c:formatCode>
                <c:ptCount val="5"/>
                <c:pt idx="0">
                  <c:v>0.122</c:v>
                </c:pt>
                <c:pt idx="1">
                  <c:v>0.36699999999999999</c:v>
                </c:pt>
                <c:pt idx="2">
                  <c:v>0.14899999999999999</c:v>
                </c:pt>
                <c:pt idx="3">
                  <c:v>0.186</c:v>
                </c:pt>
                <c:pt idx="4">
                  <c:v>0.17599999999999999</c:v>
                </c:pt>
              </c:numCache>
            </c:numRef>
          </c:val>
          <c:extLst>
            <c:ext xmlns:c16="http://schemas.microsoft.com/office/drawing/2014/chart" uri="{C3380CC4-5D6E-409C-BE32-E72D297353CC}">
              <c16:uniqueId val="{0000000B-62EA-421D-B37F-A87EF12F0BA8}"/>
            </c:ext>
          </c:extLst>
        </c:ser>
        <c:dLbls>
          <c:dLblPos val="outEnd"/>
          <c:showLegendKey val="0"/>
          <c:showVal val="1"/>
          <c:showCatName val="0"/>
          <c:showSerName val="0"/>
          <c:showPercent val="0"/>
          <c:showBubbleSize val="0"/>
        </c:dLbls>
        <c:gapWidth val="100"/>
        <c:axId val="1036349088"/>
        <c:axId val="1036347776"/>
      </c:barChart>
      <c:valAx>
        <c:axId val="10363477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nb-NO"/>
          </a:p>
        </c:txPr>
        <c:crossAx val="1036349088"/>
        <c:crosses val="autoZero"/>
        <c:crossBetween val="between"/>
        <c:majorUnit val="0.1"/>
      </c:valAx>
      <c:catAx>
        <c:axId val="103634908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nb-NO"/>
          </a:p>
        </c:txPr>
        <c:crossAx val="1036347776"/>
        <c:crosses val="autoZero"/>
        <c:auto val="1"/>
        <c:lblAlgn val="ctr"/>
        <c:lblOffset val="100"/>
        <c:noMultiLvlLbl val="0"/>
      </c:cat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862" b="0" i="0" u="none" strike="noStrike" kern="1200" spc="0" baseline="0">
                <a:solidFill>
                  <a:schemeClr val="tx1">
                    <a:lumMod val="65000"/>
                    <a:lumOff val="35000"/>
                  </a:schemeClr>
                </a:solidFill>
                <a:latin typeface="+mn-lt"/>
                <a:ea typeface="+mn-ea"/>
                <a:cs typeface="+mn-cs"/>
              </a:defRPr>
            </a:pPr>
            <a:r>
              <a:rPr lang="en-US" sz="1400" b="1" i="0" baseline="0" dirty="0">
                <a:effectLst/>
              </a:rPr>
              <a:t>Over the past two years, have you ever been worried about your own health because of drug shortages?</a:t>
            </a:r>
            <a:endParaRPr lang="en-US" sz="1600" b="1" dirty="0"/>
          </a:p>
        </c:rich>
      </c:tx>
      <c:overlay val="0"/>
      <c:spPr>
        <a:noFill/>
        <a:ln>
          <a:noFill/>
        </a:ln>
        <a:effectLst/>
      </c:spPr>
      <c:txPr>
        <a:bodyPr rot="0" spcFirstLastPara="1" vertOverflow="ellipsis" vert="horz" wrap="square" anchor="ctr" anchorCtr="1"/>
        <a:lstStyle/>
        <a:p>
          <a:pPr algn="ctr">
            <a:defRPr sz="1862"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manualLayout>
          <c:layoutTarget val="inner"/>
          <c:xMode val="edge"/>
          <c:yMode val="edge"/>
          <c:x val="8.3740961928263566E-2"/>
          <c:y val="0.21120821273686083"/>
          <c:w val="0.87770113401500782"/>
          <c:h val="0.6242398909714223"/>
        </c:manualLayout>
      </c:layout>
      <c:barChart>
        <c:barDir val="col"/>
        <c:grouping val="clustered"/>
        <c:varyColors val="0"/>
        <c:ser>
          <c:idx val="0"/>
          <c:order val="0"/>
          <c:tx>
            <c:strRef>
              <c:f>'Ark1'!$B$1</c:f>
              <c:strCache>
                <c:ptCount val="1"/>
                <c:pt idx="0">
                  <c:v>2019</c:v>
                </c:pt>
              </c:strCache>
            </c:strRef>
          </c:tx>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0B7A-4BE5-A4F1-CFA062C575EE}"/>
              </c:ext>
            </c:extLst>
          </c:dPt>
          <c:dPt>
            <c:idx val="1"/>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3-0B7A-4BE5-A4F1-CFA062C575EE}"/>
              </c:ext>
            </c:extLst>
          </c:dPt>
          <c:dPt>
            <c:idx val="2"/>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5-0B7A-4BE5-A4F1-CFA062C575EE}"/>
              </c:ext>
            </c:extLst>
          </c:dPt>
          <c:dPt>
            <c:idx val="3"/>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7-0B7A-4BE5-A4F1-CFA062C575EE}"/>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'Ark1'!$A$2:$A$5</c:f>
              <c:strCache>
                <c:ptCount val="4"/>
                <c:pt idx="0">
                  <c:v>Yes, very worried</c:v>
                </c:pt>
                <c:pt idx="1">
                  <c:v>Yes, rather worried</c:v>
                </c:pt>
                <c:pt idx="2">
                  <c:v>Yes, a little worried</c:v>
                </c:pt>
                <c:pt idx="3">
                  <c:v>No</c:v>
                </c:pt>
              </c:strCache>
            </c:strRef>
          </c:cat>
          <c:val>
            <c:numRef>
              <c:f>'Ark1'!$B$2:$B$5</c:f>
              <c:numCache>
                <c:formatCode>0%</c:formatCode>
                <c:ptCount val="4"/>
                <c:pt idx="0">
                  <c:v>4.7E-2</c:v>
                </c:pt>
                <c:pt idx="1">
                  <c:v>0.121</c:v>
                </c:pt>
                <c:pt idx="2">
                  <c:v>0.33200000000000002</c:v>
                </c:pt>
                <c:pt idx="3">
                  <c:v>0.47399999999999998</c:v>
                </c:pt>
              </c:numCache>
            </c:numRef>
          </c:val>
          <c:extLst>
            <c:ext xmlns:c16="http://schemas.microsoft.com/office/drawing/2014/chart" uri="{C3380CC4-5D6E-409C-BE32-E72D297353CC}">
              <c16:uniqueId val="{00000008-0B7A-4BE5-A4F1-CFA062C575EE}"/>
            </c:ext>
          </c:extLst>
        </c:ser>
        <c:ser>
          <c:idx val="1"/>
          <c:order val="1"/>
          <c:tx>
            <c:strRef>
              <c:f>'Ark1'!$C$1</c:f>
              <c:strCache>
                <c:ptCount val="1"/>
                <c:pt idx="0">
                  <c:v>2021</c:v>
                </c:pt>
              </c:strCache>
            </c:strRef>
          </c:tx>
          <c:spPr>
            <a:solidFill>
              <a:schemeClr val="accent2"/>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'Ark1'!$A$2:$A$5</c:f>
              <c:strCache>
                <c:ptCount val="4"/>
                <c:pt idx="0">
                  <c:v>Yes, very worried</c:v>
                </c:pt>
                <c:pt idx="1">
                  <c:v>Yes, rather worried</c:v>
                </c:pt>
                <c:pt idx="2">
                  <c:v>Yes, a little worried</c:v>
                </c:pt>
                <c:pt idx="3">
                  <c:v>No</c:v>
                </c:pt>
              </c:strCache>
            </c:strRef>
          </c:cat>
          <c:val>
            <c:numRef>
              <c:f>'Ark1'!$C$2:$C$5</c:f>
              <c:numCache>
                <c:formatCode>0%</c:formatCode>
                <c:ptCount val="4"/>
                <c:pt idx="0">
                  <c:v>2.3E-2</c:v>
                </c:pt>
                <c:pt idx="1">
                  <c:v>6.3E-2</c:v>
                </c:pt>
                <c:pt idx="2">
                  <c:v>0.29399999999999998</c:v>
                </c:pt>
                <c:pt idx="3">
                  <c:v>0.61499999999999999</c:v>
                </c:pt>
              </c:numCache>
            </c:numRef>
          </c:val>
          <c:extLst>
            <c:ext xmlns:c16="http://schemas.microsoft.com/office/drawing/2014/chart" uri="{C3380CC4-5D6E-409C-BE32-E72D297353CC}">
              <c16:uniqueId val="{00000009-0B7A-4BE5-A4F1-CFA062C575EE}"/>
            </c:ext>
          </c:extLst>
        </c:ser>
        <c:dLbls>
          <c:dLblPos val="outEnd"/>
          <c:showLegendKey val="0"/>
          <c:showVal val="1"/>
          <c:showCatName val="0"/>
          <c:showSerName val="0"/>
          <c:showPercent val="0"/>
          <c:showBubbleSize val="0"/>
        </c:dLbls>
        <c:gapWidth val="100"/>
        <c:axId val="1036349088"/>
        <c:axId val="1036347776"/>
      </c:barChart>
      <c:valAx>
        <c:axId val="10363477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nb-NO"/>
          </a:p>
        </c:txPr>
        <c:crossAx val="1036349088"/>
        <c:crosses val="autoZero"/>
        <c:crossBetween val="between"/>
      </c:valAx>
      <c:catAx>
        <c:axId val="103634908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nb-NO"/>
          </a:p>
        </c:txPr>
        <c:crossAx val="1036347776"/>
        <c:crosses val="autoZero"/>
        <c:auto val="1"/>
        <c:lblAlgn val="ctr"/>
        <c:lblOffset val="100"/>
        <c:noMultiLvlLbl val="0"/>
      </c:cat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862" b="0" i="0" u="none" strike="noStrike" kern="1200" spc="0" baseline="0">
                <a:solidFill>
                  <a:schemeClr val="tx1">
                    <a:lumMod val="65000"/>
                    <a:lumOff val="35000"/>
                  </a:schemeClr>
                </a:solidFill>
                <a:latin typeface="+mn-lt"/>
                <a:ea typeface="+mn-ea"/>
                <a:cs typeface="+mn-cs"/>
              </a:defRPr>
            </a:pPr>
            <a:r>
              <a:rPr lang="en-US" sz="1400" b="1" i="0" u="none" strike="noStrike" baseline="0" dirty="0">
                <a:effectLst/>
              </a:rPr>
              <a:t>During the past two years, have you experienced a shortage of drugs critical for life?</a:t>
            </a:r>
            <a:br>
              <a:rPr lang="nb-NO" sz="1400" b="1" i="0" u="none" strike="noStrike" baseline="0" dirty="0">
                <a:effectLst/>
              </a:rPr>
            </a:br>
            <a:r>
              <a:rPr lang="en-US" sz="1400" b="1" i="0" u="none" strike="noStrike" baseline="0" dirty="0">
                <a:effectLst/>
              </a:rPr>
              <a:t>By “drugs critical for life”, we mean that not having medication can lead to death or a life-threatening condition.</a:t>
            </a:r>
            <a:endParaRPr lang="en-US" sz="1400" dirty="0"/>
          </a:p>
        </c:rich>
      </c:tx>
      <c:layout>
        <c:manualLayout>
          <c:xMode val="edge"/>
          <c:yMode val="edge"/>
          <c:x val="0.13001764152273393"/>
          <c:y val="0"/>
        </c:manualLayout>
      </c:layout>
      <c:overlay val="0"/>
      <c:spPr>
        <a:noFill/>
        <a:ln>
          <a:noFill/>
        </a:ln>
        <a:effectLst/>
      </c:spPr>
      <c:txPr>
        <a:bodyPr rot="0" spcFirstLastPara="1" vertOverflow="ellipsis" vert="horz" wrap="square" anchor="ctr" anchorCtr="1"/>
        <a:lstStyle/>
        <a:p>
          <a:pPr algn="ctr">
            <a:defRPr sz="1862"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manualLayout>
          <c:layoutTarget val="inner"/>
          <c:xMode val="edge"/>
          <c:yMode val="edge"/>
          <c:x val="8.3740952547986802E-2"/>
          <c:y val="0.26858716752608403"/>
          <c:w val="0.87770113401500782"/>
          <c:h val="0.61255203282953985"/>
        </c:manualLayout>
      </c:layout>
      <c:barChart>
        <c:barDir val="col"/>
        <c:grouping val="clustered"/>
        <c:varyColors val="0"/>
        <c:ser>
          <c:idx val="0"/>
          <c:order val="0"/>
          <c:tx>
            <c:strRef>
              <c:f>'Ark1'!$B$1</c:f>
              <c:strCache>
                <c:ptCount val="1"/>
                <c:pt idx="0">
                  <c:v>2019</c:v>
                </c:pt>
              </c:strCache>
            </c:strRef>
          </c:tx>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A451-4F74-8A0A-CAA4CA2FF4AF}"/>
              </c:ext>
            </c:extLst>
          </c:dPt>
          <c:dPt>
            <c:idx val="1"/>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3-A451-4F74-8A0A-CAA4CA2FF4AF}"/>
              </c:ext>
            </c:extLst>
          </c:dPt>
          <c:dPt>
            <c:idx val="2"/>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5-A451-4F74-8A0A-CAA4CA2FF4AF}"/>
              </c:ext>
            </c:extLst>
          </c:dPt>
          <c:dPt>
            <c:idx val="4"/>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7-A451-4F74-8A0A-CAA4CA2FF4AF}"/>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'Ark1'!$A$2:$A$4</c:f>
              <c:strCache>
                <c:ptCount val="3"/>
                <c:pt idx="0">
                  <c:v>Yes, I experienced a shortage of a drug critical to life</c:v>
                </c:pt>
                <c:pt idx="1">
                  <c:v>No</c:v>
                </c:pt>
                <c:pt idx="2">
                  <c:v>Don't know</c:v>
                </c:pt>
              </c:strCache>
            </c:strRef>
          </c:cat>
          <c:val>
            <c:numRef>
              <c:f>'Ark1'!$B$2:$B$4</c:f>
              <c:numCache>
                <c:formatCode>0%</c:formatCode>
                <c:ptCount val="3"/>
                <c:pt idx="0">
                  <c:v>0.11600000000000001</c:v>
                </c:pt>
                <c:pt idx="1">
                  <c:v>0.78900000000000003</c:v>
                </c:pt>
                <c:pt idx="2">
                  <c:v>7.2999999999999995E-2</c:v>
                </c:pt>
              </c:numCache>
            </c:numRef>
          </c:val>
          <c:extLst>
            <c:ext xmlns:c16="http://schemas.microsoft.com/office/drawing/2014/chart" uri="{C3380CC4-5D6E-409C-BE32-E72D297353CC}">
              <c16:uniqueId val="{00000008-A451-4F74-8A0A-CAA4CA2FF4AF}"/>
            </c:ext>
          </c:extLst>
        </c:ser>
        <c:ser>
          <c:idx val="1"/>
          <c:order val="1"/>
          <c:tx>
            <c:strRef>
              <c:f>'Ark1'!$C$1</c:f>
              <c:strCache>
                <c:ptCount val="1"/>
                <c:pt idx="0">
                  <c:v>2021</c:v>
                </c:pt>
              </c:strCache>
            </c:strRef>
          </c:tx>
          <c:spPr>
            <a:solidFill>
              <a:schemeClr val="accent2"/>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'Ark1'!$A$2:$A$4</c:f>
              <c:strCache>
                <c:ptCount val="3"/>
                <c:pt idx="0">
                  <c:v>Yes, I experienced a shortage of a drug critical to life</c:v>
                </c:pt>
                <c:pt idx="1">
                  <c:v>No</c:v>
                </c:pt>
                <c:pt idx="2">
                  <c:v>Don't know</c:v>
                </c:pt>
              </c:strCache>
            </c:strRef>
          </c:cat>
          <c:val>
            <c:numRef>
              <c:f>'Ark1'!$C$2:$C$4</c:f>
              <c:numCache>
                <c:formatCode>0%</c:formatCode>
                <c:ptCount val="3"/>
                <c:pt idx="0">
                  <c:v>0.09</c:v>
                </c:pt>
                <c:pt idx="1">
                  <c:v>0.81399999999999995</c:v>
                </c:pt>
                <c:pt idx="2">
                  <c:v>7.6999999999999999E-2</c:v>
                </c:pt>
              </c:numCache>
            </c:numRef>
          </c:val>
          <c:extLst>
            <c:ext xmlns:c16="http://schemas.microsoft.com/office/drawing/2014/chart" uri="{C3380CC4-5D6E-409C-BE32-E72D297353CC}">
              <c16:uniqueId val="{00000009-A451-4F74-8A0A-CAA4CA2FF4AF}"/>
            </c:ext>
          </c:extLst>
        </c:ser>
        <c:dLbls>
          <c:dLblPos val="outEnd"/>
          <c:showLegendKey val="0"/>
          <c:showVal val="1"/>
          <c:showCatName val="0"/>
          <c:showSerName val="0"/>
          <c:showPercent val="0"/>
          <c:showBubbleSize val="0"/>
        </c:dLbls>
        <c:gapWidth val="100"/>
        <c:axId val="1036349088"/>
        <c:axId val="1036347776"/>
      </c:barChart>
      <c:valAx>
        <c:axId val="1036347776"/>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nb-NO"/>
          </a:p>
        </c:txPr>
        <c:crossAx val="1036349088"/>
        <c:crosses val="autoZero"/>
        <c:crossBetween val="between"/>
        <c:majorUnit val="0.2"/>
      </c:valAx>
      <c:catAx>
        <c:axId val="103634908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nb-NO"/>
          </a:p>
        </c:txPr>
        <c:crossAx val="1036347776"/>
        <c:crosses val="autoZero"/>
        <c:auto val="1"/>
        <c:lblAlgn val="ctr"/>
        <c:lblOffset val="100"/>
        <c:noMultiLvlLbl val="0"/>
      </c:cat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862" b="0" i="0" u="none" strike="noStrike" kern="1200" spc="0" baseline="0">
                <a:solidFill>
                  <a:schemeClr val="tx1">
                    <a:lumMod val="65000"/>
                    <a:lumOff val="35000"/>
                  </a:schemeClr>
                </a:solidFill>
                <a:latin typeface="+mn-lt"/>
                <a:ea typeface="+mn-ea"/>
                <a:cs typeface="+mn-cs"/>
              </a:defRPr>
            </a:pPr>
            <a:r>
              <a:rPr lang="en-US" sz="1400" b="1" i="0" baseline="0" dirty="0">
                <a:effectLst/>
              </a:rPr>
              <a:t>Do you believe that drug shortages have led to concrete health problems for you?</a:t>
            </a:r>
            <a:endParaRPr lang="en-US" sz="1600" b="1" dirty="0"/>
          </a:p>
        </c:rich>
      </c:tx>
      <c:overlay val="0"/>
      <c:spPr>
        <a:noFill/>
        <a:ln>
          <a:noFill/>
        </a:ln>
        <a:effectLst/>
      </c:spPr>
      <c:txPr>
        <a:bodyPr rot="0" spcFirstLastPara="1" vertOverflow="ellipsis" vert="horz" wrap="square" anchor="ctr" anchorCtr="1"/>
        <a:lstStyle/>
        <a:p>
          <a:pPr algn="ctr">
            <a:defRPr sz="1862"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manualLayout>
          <c:layoutTarget val="inner"/>
          <c:xMode val="edge"/>
          <c:yMode val="edge"/>
          <c:x val="0.48465312188049742"/>
          <c:y val="0.17593212015808554"/>
          <c:w val="0.41625549138050455"/>
          <c:h val="0.70598253397985999"/>
        </c:manualLayout>
      </c:layout>
      <c:barChart>
        <c:barDir val="bar"/>
        <c:grouping val="clustered"/>
        <c:varyColors val="0"/>
        <c:ser>
          <c:idx val="0"/>
          <c:order val="0"/>
          <c:tx>
            <c:strRef>
              <c:f>'Ark1'!$B$1</c:f>
              <c:strCache>
                <c:ptCount val="1"/>
                <c:pt idx="0">
                  <c:v>2019</c:v>
                </c:pt>
              </c:strCache>
            </c:strRef>
          </c:tx>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AB17-4F4D-809A-269B5904C3D8}"/>
              </c:ext>
            </c:extLst>
          </c:dPt>
          <c:dPt>
            <c:idx val="1"/>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3-AB17-4F4D-809A-269B5904C3D8}"/>
              </c:ext>
            </c:extLst>
          </c:dPt>
          <c:dPt>
            <c:idx val="2"/>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5-AB17-4F4D-809A-269B5904C3D8}"/>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'Ark1'!$A$2:$A$8</c:f>
              <c:strCache>
                <c:ptCount val="7"/>
                <c:pt idx="0">
                  <c:v>Would rather not answer</c:v>
                </c:pt>
                <c:pt idx="1">
                  <c:v>Don't know</c:v>
                </c:pt>
                <c:pt idx="2">
                  <c:v>Other</c:v>
                </c:pt>
                <c:pt idx="3">
                  <c:v>Yes, because of the side effects of the replacement drug</c:v>
                </c:pt>
                <c:pt idx="4">
                  <c:v>Yes, did not get medicine/did not get medicine in time</c:v>
                </c:pt>
                <c:pt idx="5">
                  <c:v>Yes, because of previous side effect of the replacement drug</c:v>
                </c:pt>
                <c:pt idx="6">
                  <c:v>Yes, health issues because of stress and worry</c:v>
                </c:pt>
              </c:strCache>
            </c:strRef>
          </c:cat>
          <c:val>
            <c:numRef>
              <c:f>'Ark1'!$B$2:$B$8</c:f>
              <c:numCache>
                <c:formatCode>0%</c:formatCode>
                <c:ptCount val="7"/>
                <c:pt idx="0">
                  <c:v>1.7000000000000001E-2</c:v>
                </c:pt>
                <c:pt idx="1">
                  <c:v>0.06</c:v>
                </c:pt>
                <c:pt idx="2">
                  <c:v>2.1999999999999999E-2</c:v>
                </c:pt>
                <c:pt idx="3">
                  <c:v>6.5000000000000002E-2</c:v>
                </c:pt>
                <c:pt idx="4">
                  <c:v>7.8E-2</c:v>
                </c:pt>
                <c:pt idx="5">
                  <c:v>7.8E-2</c:v>
                </c:pt>
                <c:pt idx="6">
                  <c:v>0.20300000000000001</c:v>
                </c:pt>
              </c:numCache>
            </c:numRef>
          </c:val>
          <c:extLst>
            <c:ext xmlns:c16="http://schemas.microsoft.com/office/drawing/2014/chart" uri="{C3380CC4-5D6E-409C-BE32-E72D297353CC}">
              <c16:uniqueId val="{00000006-AB17-4F4D-809A-269B5904C3D8}"/>
            </c:ext>
          </c:extLst>
        </c:ser>
        <c:ser>
          <c:idx val="1"/>
          <c:order val="1"/>
          <c:tx>
            <c:strRef>
              <c:f>'Ark1'!$C$1</c:f>
              <c:strCache>
                <c:ptCount val="1"/>
                <c:pt idx="0">
                  <c:v>2021</c:v>
                </c:pt>
              </c:strCache>
            </c:strRef>
          </c:tx>
          <c:spPr>
            <a:solidFill>
              <a:schemeClr val="accent2"/>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'Ark1'!$A$2:$A$8</c:f>
              <c:strCache>
                <c:ptCount val="7"/>
                <c:pt idx="0">
                  <c:v>Would rather not answer</c:v>
                </c:pt>
                <c:pt idx="1">
                  <c:v>Don't know</c:v>
                </c:pt>
                <c:pt idx="2">
                  <c:v>Other</c:v>
                </c:pt>
                <c:pt idx="3">
                  <c:v>Yes, because of the side effects of the replacement drug</c:v>
                </c:pt>
                <c:pt idx="4">
                  <c:v>Yes, did not get medicine/did not get medicine in time</c:v>
                </c:pt>
                <c:pt idx="5">
                  <c:v>Yes, because of previous side effect of the replacement drug</c:v>
                </c:pt>
                <c:pt idx="6">
                  <c:v>Yes, health issues because of stress and worry</c:v>
                </c:pt>
              </c:strCache>
            </c:strRef>
          </c:cat>
          <c:val>
            <c:numRef>
              <c:f>'Ark1'!$C$2:$C$8</c:f>
              <c:numCache>
                <c:formatCode>0%</c:formatCode>
                <c:ptCount val="7"/>
                <c:pt idx="0">
                  <c:v>1.7999999999999999E-2</c:v>
                </c:pt>
                <c:pt idx="1">
                  <c:v>4.4999999999999998E-2</c:v>
                </c:pt>
                <c:pt idx="2">
                  <c:v>3.5999999999999997E-2</c:v>
                </c:pt>
                <c:pt idx="3">
                  <c:v>0.05</c:v>
                </c:pt>
                <c:pt idx="4">
                  <c:v>5.8999999999999997E-2</c:v>
                </c:pt>
                <c:pt idx="5">
                  <c:v>5.8999999999999997E-2</c:v>
                </c:pt>
                <c:pt idx="6">
                  <c:v>9.5000000000000001E-2</c:v>
                </c:pt>
              </c:numCache>
            </c:numRef>
          </c:val>
          <c:extLst>
            <c:ext xmlns:c16="http://schemas.microsoft.com/office/drawing/2014/chart" uri="{C3380CC4-5D6E-409C-BE32-E72D297353CC}">
              <c16:uniqueId val="{00000007-AB17-4F4D-809A-269B5904C3D8}"/>
            </c:ext>
          </c:extLst>
        </c:ser>
        <c:dLbls>
          <c:dLblPos val="outEnd"/>
          <c:showLegendKey val="0"/>
          <c:showVal val="1"/>
          <c:showCatName val="0"/>
          <c:showSerName val="0"/>
          <c:showPercent val="0"/>
          <c:showBubbleSize val="0"/>
        </c:dLbls>
        <c:gapWidth val="100"/>
        <c:axId val="1036349088"/>
        <c:axId val="1036347776"/>
      </c:barChart>
      <c:valAx>
        <c:axId val="103634777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crossAx val="1036349088"/>
        <c:crosses val="autoZero"/>
        <c:crossBetween val="between"/>
      </c:valAx>
      <c:catAx>
        <c:axId val="1036349088"/>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nb-NO"/>
          </a:p>
        </c:txPr>
        <c:crossAx val="1036347776"/>
        <c:crosses val="autoZero"/>
        <c:auto val="1"/>
        <c:lblAlgn val="ctr"/>
        <c:lblOffset val="100"/>
        <c:noMultiLvlLbl val="0"/>
      </c:cat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862" b="0" i="0" u="none" strike="noStrike" kern="1200" spc="0" baseline="0">
                <a:solidFill>
                  <a:schemeClr val="tx1">
                    <a:lumMod val="65000"/>
                    <a:lumOff val="35000"/>
                  </a:schemeClr>
                </a:solidFill>
                <a:latin typeface="+mn-lt"/>
                <a:ea typeface="+mn-ea"/>
                <a:cs typeface="+mn-cs"/>
              </a:defRPr>
            </a:pPr>
            <a:r>
              <a:rPr lang="en-US" sz="1400" b="1" i="0" baseline="0" dirty="0">
                <a:effectLst/>
              </a:rPr>
              <a:t>Have you experienced any of the following? </a:t>
            </a:r>
            <a:r>
              <a:rPr lang="nb-NO" sz="1400" b="1" i="0" baseline="0" dirty="0" err="1">
                <a:effectLst/>
              </a:rPr>
              <a:t>Proportion</a:t>
            </a:r>
            <a:r>
              <a:rPr lang="nb-NO" sz="1400" b="1" i="0" baseline="0" dirty="0">
                <a:effectLst/>
              </a:rPr>
              <a:t> of </a:t>
            </a:r>
            <a:r>
              <a:rPr lang="nb-NO" sz="1400" b="1" i="0" baseline="0" dirty="0" err="1">
                <a:effectLst/>
              </a:rPr>
              <a:t>yes</a:t>
            </a:r>
            <a:r>
              <a:rPr lang="nb-NO" sz="1400" b="1" i="0" baseline="0" dirty="0">
                <a:effectLst/>
              </a:rPr>
              <a:t> </a:t>
            </a:r>
            <a:r>
              <a:rPr lang="nb-NO" sz="1400" b="1" i="0" baseline="0" dirty="0" err="1">
                <a:effectLst/>
              </a:rPr>
              <a:t>answers</a:t>
            </a:r>
            <a:endParaRPr lang="en-US" sz="1600" b="1" dirty="0"/>
          </a:p>
        </c:rich>
      </c:tx>
      <c:overlay val="0"/>
      <c:spPr>
        <a:noFill/>
        <a:ln>
          <a:noFill/>
        </a:ln>
        <a:effectLst/>
      </c:spPr>
      <c:txPr>
        <a:bodyPr rot="0" spcFirstLastPara="1" vertOverflow="ellipsis" vert="horz" wrap="square" anchor="ctr" anchorCtr="1"/>
        <a:lstStyle/>
        <a:p>
          <a:pPr algn="ctr">
            <a:defRPr sz="1862"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manualLayout>
          <c:layoutTarget val="inner"/>
          <c:xMode val="edge"/>
          <c:yMode val="edge"/>
          <c:x val="0.49566535980803811"/>
          <c:y val="0.10897830210307176"/>
          <c:w val="0.43533566897006043"/>
          <c:h val="0.72905135981875191"/>
        </c:manualLayout>
      </c:layout>
      <c:barChart>
        <c:barDir val="bar"/>
        <c:grouping val="clustered"/>
        <c:varyColors val="0"/>
        <c:ser>
          <c:idx val="0"/>
          <c:order val="0"/>
          <c:tx>
            <c:strRef>
              <c:f>'Ark1'!$B$1</c:f>
              <c:strCache>
                <c:ptCount val="1"/>
                <c:pt idx="0">
                  <c:v>2019</c:v>
                </c:pt>
              </c:strCache>
            </c:strRef>
          </c:tx>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4C5E-449C-B73A-A5EC971D3CD1}"/>
              </c:ext>
            </c:extLst>
          </c:dPt>
          <c:dPt>
            <c:idx val="1"/>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3-4C5E-449C-B73A-A5EC971D3CD1}"/>
              </c:ext>
            </c:extLst>
          </c:dPt>
          <c:dPt>
            <c:idx val="2"/>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5-4C5E-449C-B73A-A5EC971D3CD1}"/>
              </c:ext>
            </c:extLst>
          </c:dPt>
          <c:dPt>
            <c:idx val="3"/>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7-4C5E-449C-B73A-A5EC971D3CD1}"/>
              </c:ext>
            </c:extLst>
          </c:dPt>
          <c:dPt>
            <c:idx val="4"/>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9-4C5E-449C-B73A-A5EC971D3CD1}"/>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'Ark1'!$A$2:$A$5</c:f>
              <c:strCache>
                <c:ptCount val="4"/>
                <c:pt idx="0">
                  <c:v>I went abroad to get the drug I needed</c:v>
                </c:pt>
                <c:pt idx="1">
                  <c:v>I went to another town/county in Norway to get the drug I needed</c:v>
                </c:pt>
                <c:pt idx="2">
                  <c:v>I have hoarded drugs so I have some for the next drug shortage</c:v>
                </c:pt>
                <c:pt idx="3">
                  <c:v>I believe I will experience a drug shortage in the future</c:v>
                </c:pt>
              </c:strCache>
            </c:strRef>
          </c:cat>
          <c:val>
            <c:numRef>
              <c:f>'Ark1'!$B$2:$B$5</c:f>
              <c:numCache>
                <c:formatCode>0%</c:formatCode>
                <c:ptCount val="4"/>
                <c:pt idx="0">
                  <c:v>4.2999999999999997E-2</c:v>
                </c:pt>
                <c:pt idx="1">
                  <c:v>0.24099999999999999</c:v>
                </c:pt>
                <c:pt idx="2">
                  <c:v>0.30199999999999999</c:v>
                </c:pt>
                <c:pt idx="3">
                  <c:v>0.77600000000000002</c:v>
                </c:pt>
              </c:numCache>
            </c:numRef>
          </c:val>
          <c:extLst>
            <c:ext xmlns:c16="http://schemas.microsoft.com/office/drawing/2014/chart" uri="{C3380CC4-5D6E-409C-BE32-E72D297353CC}">
              <c16:uniqueId val="{0000000A-4C5E-449C-B73A-A5EC971D3CD1}"/>
            </c:ext>
          </c:extLst>
        </c:ser>
        <c:ser>
          <c:idx val="1"/>
          <c:order val="1"/>
          <c:tx>
            <c:strRef>
              <c:f>'Ark1'!$C$1</c:f>
              <c:strCache>
                <c:ptCount val="1"/>
                <c:pt idx="0">
                  <c:v>2021</c:v>
                </c:pt>
              </c:strCache>
            </c:strRef>
          </c:tx>
          <c:spPr>
            <a:solidFill>
              <a:schemeClr val="accent2"/>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'Ark1'!$A$2:$A$5</c:f>
              <c:strCache>
                <c:ptCount val="4"/>
                <c:pt idx="0">
                  <c:v>I went abroad to get the drug I needed</c:v>
                </c:pt>
                <c:pt idx="1">
                  <c:v>I went to another town/county in Norway to get the drug I needed</c:v>
                </c:pt>
                <c:pt idx="2">
                  <c:v>I have hoarded drugs so I have some for the next drug shortage</c:v>
                </c:pt>
                <c:pt idx="3">
                  <c:v>I believe I will experience a drug shortage in the future</c:v>
                </c:pt>
              </c:strCache>
            </c:strRef>
          </c:cat>
          <c:val>
            <c:numRef>
              <c:f>'Ark1'!$C$2:$C$5</c:f>
              <c:numCache>
                <c:formatCode>0%</c:formatCode>
                <c:ptCount val="4"/>
                <c:pt idx="0">
                  <c:v>2.7E-2</c:v>
                </c:pt>
                <c:pt idx="1">
                  <c:v>0.21299999999999999</c:v>
                </c:pt>
                <c:pt idx="2">
                  <c:v>0.26700000000000002</c:v>
                </c:pt>
                <c:pt idx="3">
                  <c:v>0.72399999999999998</c:v>
                </c:pt>
              </c:numCache>
            </c:numRef>
          </c:val>
          <c:extLst>
            <c:ext xmlns:c16="http://schemas.microsoft.com/office/drawing/2014/chart" uri="{C3380CC4-5D6E-409C-BE32-E72D297353CC}">
              <c16:uniqueId val="{0000000B-4C5E-449C-B73A-A5EC971D3CD1}"/>
            </c:ext>
          </c:extLst>
        </c:ser>
        <c:dLbls>
          <c:dLblPos val="outEnd"/>
          <c:showLegendKey val="0"/>
          <c:showVal val="1"/>
          <c:showCatName val="0"/>
          <c:showSerName val="0"/>
          <c:showPercent val="0"/>
          <c:showBubbleSize val="0"/>
        </c:dLbls>
        <c:gapWidth val="100"/>
        <c:axId val="760861128"/>
        <c:axId val="765348176"/>
      </c:barChart>
      <c:valAx>
        <c:axId val="76534817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crossAx val="760861128"/>
        <c:crosses val="autoZero"/>
        <c:crossBetween val="between"/>
      </c:valAx>
      <c:catAx>
        <c:axId val="7608611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nb-NO"/>
          </a:p>
        </c:txPr>
        <c:crossAx val="765348176"/>
        <c:crosses val="autoZero"/>
        <c:auto val="1"/>
        <c:lblAlgn val="ctr"/>
        <c:lblOffset val="100"/>
        <c:noMultiLvlLbl val="0"/>
      </c:cat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862" b="0" i="0" u="none" strike="noStrike" kern="1200" spc="0" baseline="0">
                <a:solidFill>
                  <a:schemeClr val="tx1">
                    <a:lumMod val="65000"/>
                    <a:lumOff val="35000"/>
                  </a:schemeClr>
                </a:solidFill>
                <a:latin typeface="+mn-lt"/>
                <a:ea typeface="+mn-ea"/>
                <a:cs typeface="+mn-cs"/>
              </a:defRPr>
            </a:pPr>
            <a:r>
              <a:rPr lang="en-US" sz="1400" b="1" i="0" baseline="0" dirty="0">
                <a:effectLst/>
              </a:rPr>
              <a:t>Several pharmacies have web pages where you can look to see if an pharmacy has a drug in stock.</a:t>
            </a:r>
          </a:p>
          <a:p>
            <a:pPr algn="ctr">
              <a:defRPr/>
            </a:pPr>
            <a:r>
              <a:rPr lang="en-US" sz="1400" b="1" i="0" baseline="0" dirty="0">
                <a:effectLst/>
              </a:rPr>
              <a:t>Have you used such a page to find out where you can get your drug?</a:t>
            </a:r>
            <a:endParaRPr lang="en-US" sz="1600" b="1" dirty="0"/>
          </a:p>
        </c:rich>
      </c:tx>
      <c:overlay val="0"/>
      <c:spPr>
        <a:noFill/>
        <a:ln>
          <a:noFill/>
        </a:ln>
        <a:effectLst/>
      </c:spPr>
      <c:txPr>
        <a:bodyPr rot="0" spcFirstLastPara="1" vertOverflow="ellipsis" vert="horz" wrap="square" anchor="ctr" anchorCtr="1"/>
        <a:lstStyle/>
        <a:p>
          <a:pPr algn="ctr">
            <a:defRPr sz="1862"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manualLayout>
          <c:layoutTarget val="inner"/>
          <c:xMode val="edge"/>
          <c:yMode val="edge"/>
          <c:x val="0.2650443064989218"/>
          <c:y val="0.21768408789275717"/>
          <c:w val="0.4799199963073581"/>
          <c:h val="0.62034567930937257"/>
        </c:manualLayout>
      </c:layout>
      <c:barChart>
        <c:barDir val="bar"/>
        <c:grouping val="clustered"/>
        <c:varyColors val="0"/>
        <c:ser>
          <c:idx val="0"/>
          <c:order val="0"/>
          <c:tx>
            <c:strRef>
              <c:f>'Ark1'!$B$1</c:f>
              <c:strCache>
                <c:ptCount val="1"/>
                <c:pt idx="0">
                  <c:v>2021</c:v>
                </c:pt>
              </c:strCache>
            </c:strRef>
          </c:tx>
          <c:spPr>
            <a:solidFill>
              <a:schemeClr val="bg2"/>
            </a:solidFill>
            <a:ln w="19050">
              <a:noFill/>
            </a:ln>
            <a:effectLst/>
          </c:spPr>
          <c:invertIfNegative val="0"/>
          <c:dPt>
            <c:idx val="0"/>
            <c:invertIfNegative val="0"/>
            <c:bubble3D val="0"/>
            <c:spPr>
              <a:solidFill>
                <a:schemeClr val="bg2"/>
              </a:solidFill>
              <a:ln w="19050">
                <a:noFill/>
              </a:ln>
              <a:effectLst/>
            </c:spPr>
            <c:extLst>
              <c:ext xmlns:c16="http://schemas.microsoft.com/office/drawing/2014/chart" uri="{C3380CC4-5D6E-409C-BE32-E72D297353CC}">
                <c16:uniqueId val="{00000001-DC6E-4356-9097-81CD0AA27983}"/>
              </c:ext>
            </c:extLst>
          </c:dPt>
          <c:dPt>
            <c:idx val="1"/>
            <c:invertIfNegative val="0"/>
            <c:bubble3D val="0"/>
            <c:spPr>
              <a:solidFill>
                <a:schemeClr val="bg2"/>
              </a:solidFill>
              <a:ln w="19050">
                <a:noFill/>
              </a:ln>
              <a:effectLst/>
            </c:spPr>
            <c:extLst>
              <c:ext xmlns:c16="http://schemas.microsoft.com/office/drawing/2014/chart" uri="{C3380CC4-5D6E-409C-BE32-E72D297353CC}">
                <c16:uniqueId val="{00000003-DC6E-4356-9097-81CD0AA27983}"/>
              </c:ext>
            </c:extLst>
          </c:dPt>
          <c:dPt>
            <c:idx val="2"/>
            <c:invertIfNegative val="0"/>
            <c:bubble3D val="0"/>
            <c:spPr>
              <a:solidFill>
                <a:schemeClr val="bg2"/>
              </a:solidFill>
              <a:ln w="19050">
                <a:noFill/>
              </a:ln>
              <a:effectLst/>
            </c:spPr>
            <c:extLst>
              <c:ext xmlns:c16="http://schemas.microsoft.com/office/drawing/2014/chart" uri="{C3380CC4-5D6E-409C-BE32-E72D297353CC}">
                <c16:uniqueId val="{00000005-DC6E-4356-9097-81CD0AA27983}"/>
              </c:ext>
            </c:extLst>
          </c:dPt>
          <c:dPt>
            <c:idx val="3"/>
            <c:invertIfNegative val="0"/>
            <c:bubble3D val="0"/>
            <c:spPr>
              <a:solidFill>
                <a:schemeClr val="bg2"/>
              </a:solidFill>
              <a:ln w="19050">
                <a:noFill/>
              </a:ln>
              <a:effectLst/>
            </c:spPr>
            <c:extLst>
              <c:ext xmlns:c16="http://schemas.microsoft.com/office/drawing/2014/chart" uri="{C3380CC4-5D6E-409C-BE32-E72D297353CC}">
                <c16:uniqueId val="{00000007-DC6E-4356-9097-81CD0AA27983}"/>
              </c:ext>
            </c:extLst>
          </c:dPt>
          <c:dPt>
            <c:idx val="4"/>
            <c:invertIfNegative val="0"/>
            <c:bubble3D val="0"/>
            <c:spPr>
              <a:solidFill>
                <a:schemeClr val="bg2"/>
              </a:solidFill>
              <a:ln w="19050">
                <a:noFill/>
              </a:ln>
              <a:effectLst/>
            </c:spPr>
            <c:extLst>
              <c:ext xmlns:c16="http://schemas.microsoft.com/office/drawing/2014/chart" uri="{C3380CC4-5D6E-409C-BE32-E72D297353CC}">
                <c16:uniqueId val="{00000009-DC6E-4356-9097-81CD0AA27983}"/>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'Ark1'!$A$2:$A$4</c:f>
              <c:strCache>
                <c:ptCount val="3"/>
                <c:pt idx="0">
                  <c:v>Don't know</c:v>
                </c:pt>
                <c:pt idx="1">
                  <c:v>No</c:v>
                </c:pt>
                <c:pt idx="2">
                  <c:v>Yes</c:v>
                </c:pt>
              </c:strCache>
            </c:strRef>
          </c:cat>
          <c:val>
            <c:numRef>
              <c:f>'Ark1'!$B$2:$B$4</c:f>
              <c:numCache>
                <c:formatCode>0%</c:formatCode>
                <c:ptCount val="3"/>
                <c:pt idx="0">
                  <c:v>8.9999999999999993E-3</c:v>
                </c:pt>
                <c:pt idx="1">
                  <c:v>0.60599999999999998</c:v>
                </c:pt>
                <c:pt idx="2">
                  <c:v>0.38500000000000001</c:v>
                </c:pt>
              </c:numCache>
            </c:numRef>
          </c:val>
          <c:extLst>
            <c:ext xmlns:c16="http://schemas.microsoft.com/office/drawing/2014/chart" uri="{C3380CC4-5D6E-409C-BE32-E72D297353CC}">
              <c16:uniqueId val="{0000000A-DC6E-4356-9097-81CD0AA27983}"/>
            </c:ext>
          </c:extLst>
        </c:ser>
        <c:dLbls>
          <c:dLblPos val="outEnd"/>
          <c:showLegendKey val="0"/>
          <c:showVal val="1"/>
          <c:showCatName val="0"/>
          <c:showSerName val="0"/>
          <c:showPercent val="0"/>
          <c:showBubbleSize val="0"/>
        </c:dLbls>
        <c:gapWidth val="100"/>
        <c:axId val="760861128"/>
        <c:axId val="765348176"/>
      </c:barChart>
      <c:valAx>
        <c:axId val="76534817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crossAx val="760861128"/>
        <c:crosses val="autoZero"/>
        <c:crossBetween val="between"/>
      </c:valAx>
      <c:catAx>
        <c:axId val="7608611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nb-NO"/>
          </a:p>
        </c:txPr>
        <c:crossAx val="765348176"/>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800" b="1" i="0" u="none" strike="noStrike" kern="1200" spc="0" baseline="0">
                <a:solidFill>
                  <a:schemeClr val="tx1">
                    <a:lumMod val="65000"/>
                    <a:lumOff val="35000"/>
                  </a:schemeClr>
                </a:solidFill>
                <a:latin typeface="+mn-lt"/>
                <a:ea typeface="+mn-ea"/>
                <a:cs typeface="+mn-cs"/>
              </a:defRPr>
            </a:pPr>
            <a:r>
              <a:rPr lang="en-US" sz="1400" b="1" i="0" dirty="0">
                <a:effectLst/>
              </a:rPr>
              <a:t>During the course of the past two years, have you ever experienced not getting a drug for yourself or for someone else when you wanted to, either in the pharmacy or in the pharmacy's on-line shop?</a:t>
            </a:r>
            <a:endParaRPr lang="nb-NO" sz="1400" b="1" i="0" dirty="0">
              <a:effectLst/>
            </a:endParaRPr>
          </a:p>
        </c:rich>
      </c:tx>
      <c:layout>
        <c:manualLayout>
          <c:xMode val="edge"/>
          <c:yMode val="edge"/>
          <c:x val="0.10276695204895579"/>
          <c:y val="5.0483261413493288E-4"/>
        </c:manualLayout>
      </c:layout>
      <c:overlay val="0"/>
      <c:spPr>
        <a:noFill/>
        <a:ln>
          <a:noFill/>
        </a:ln>
        <a:effectLst/>
      </c:spPr>
      <c:txPr>
        <a:bodyPr rot="0" spcFirstLastPara="1" vertOverflow="ellipsis" vert="horz" wrap="square" anchor="ctr" anchorCtr="1"/>
        <a:lstStyle/>
        <a:p>
          <a:pPr algn="ctr">
            <a:defRPr sz="1800" b="1"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manualLayout>
          <c:layoutTarget val="inner"/>
          <c:xMode val="edge"/>
          <c:yMode val="edge"/>
          <c:x val="0.25625361409735153"/>
          <c:y val="0.20904827650460187"/>
          <c:w val="0.51965494767166887"/>
          <c:h val="0.70586621774578817"/>
        </c:manualLayout>
      </c:layout>
      <c:barChart>
        <c:barDir val="bar"/>
        <c:grouping val="clustered"/>
        <c:varyColors val="0"/>
        <c:ser>
          <c:idx val="0"/>
          <c:order val="0"/>
          <c:tx>
            <c:strRef>
              <c:f>'Ark1'!$B$1</c:f>
              <c:strCache>
                <c:ptCount val="1"/>
                <c:pt idx="0">
                  <c:v>2019</c:v>
                </c:pt>
              </c:strCache>
            </c:strRef>
          </c:tx>
          <c:spPr>
            <a:solidFill>
              <a:schemeClr val="accent1"/>
            </a:solidFill>
            <a:ln w="19050">
              <a:noFill/>
            </a:ln>
            <a:effectLst/>
          </c:spPr>
          <c:invertIfNegative val="0"/>
          <c:dPt>
            <c:idx val="0"/>
            <c:invertIfNegative val="0"/>
            <c:bubble3D val="0"/>
            <c:spPr>
              <a:solidFill>
                <a:schemeClr val="accent1"/>
              </a:solidFill>
              <a:ln w="19050">
                <a:noFill/>
              </a:ln>
              <a:effectLst/>
            </c:spPr>
            <c:extLst>
              <c:ext xmlns:c16="http://schemas.microsoft.com/office/drawing/2014/chart" uri="{C3380CC4-5D6E-409C-BE32-E72D297353CC}">
                <c16:uniqueId val="{00000001-4EDA-4A29-A105-340324A14E25}"/>
              </c:ext>
            </c:extLst>
          </c:dPt>
          <c:dPt>
            <c:idx val="1"/>
            <c:invertIfNegative val="0"/>
            <c:bubble3D val="0"/>
            <c:spPr>
              <a:solidFill>
                <a:schemeClr val="accent1"/>
              </a:solidFill>
              <a:ln w="19050">
                <a:noFill/>
              </a:ln>
              <a:effectLst/>
            </c:spPr>
            <c:extLst>
              <c:ext xmlns:c16="http://schemas.microsoft.com/office/drawing/2014/chart" uri="{C3380CC4-5D6E-409C-BE32-E72D297353CC}">
                <c16:uniqueId val="{00000003-4EDA-4A29-A105-340324A14E25}"/>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'Ark1'!$A$2:$A$5</c:f>
              <c:strCache>
                <c:ptCount val="4"/>
                <c:pt idx="0">
                  <c:v>Do not know</c:v>
                </c:pt>
                <c:pt idx="1">
                  <c:v>No</c:v>
                </c:pt>
                <c:pt idx="2">
                  <c:v>Yes, for others</c:v>
                </c:pt>
                <c:pt idx="3">
                  <c:v>Yes, for me</c:v>
                </c:pt>
              </c:strCache>
            </c:strRef>
          </c:cat>
          <c:val>
            <c:numRef>
              <c:f>'Ark1'!$B$2:$B$5</c:f>
              <c:numCache>
                <c:formatCode>0%</c:formatCode>
                <c:ptCount val="4"/>
                <c:pt idx="0">
                  <c:v>1.7000000000000001E-2</c:v>
                </c:pt>
                <c:pt idx="1">
                  <c:v>0.55600000000000005</c:v>
                </c:pt>
                <c:pt idx="2">
                  <c:v>0.11600000000000001</c:v>
                </c:pt>
                <c:pt idx="3">
                  <c:v>0.36699999999999999</c:v>
                </c:pt>
              </c:numCache>
            </c:numRef>
          </c:val>
          <c:extLst>
            <c:ext xmlns:c16="http://schemas.microsoft.com/office/drawing/2014/chart" uri="{C3380CC4-5D6E-409C-BE32-E72D297353CC}">
              <c16:uniqueId val="{00000004-4EDA-4A29-A105-340324A14E25}"/>
            </c:ext>
          </c:extLst>
        </c:ser>
        <c:ser>
          <c:idx val="1"/>
          <c:order val="1"/>
          <c:tx>
            <c:strRef>
              <c:f>'Ark1'!$C$1</c:f>
              <c:strCache>
                <c:ptCount val="1"/>
                <c:pt idx="0">
                  <c:v>2021</c:v>
                </c:pt>
              </c:strCache>
            </c:strRef>
          </c:tx>
          <c:spPr>
            <a:solidFill>
              <a:schemeClr val="accent2"/>
            </a:solidFill>
            <a:ln w="19050">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'Ark1'!$A$2:$A$5</c:f>
              <c:strCache>
                <c:ptCount val="4"/>
                <c:pt idx="0">
                  <c:v>Do not know</c:v>
                </c:pt>
                <c:pt idx="1">
                  <c:v>No</c:v>
                </c:pt>
                <c:pt idx="2">
                  <c:v>Yes, for others</c:v>
                </c:pt>
                <c:pt idx="3">
                  <c:v>Yes, for me</c:v>
                </c:pt>
              </c:strCache>
            </c:strRef>
          </c:cat>
          <c:val>
            <c:numRef>
              <c:f>'Ark1'!$C$2:$C$5</c:f>
              <c:numCache>
                <c:formatCode>0%</c:formatCode>
                <c:ptCount val="4"/>
                <c:pt idx="0">
                  <c:v>2.1999999999999999E-2</c:v>
                </c:pt>
                <c:pt idx="1">
                  <c:v>0.55700000000000005</c:v>
                </c:pt>
                <c:pt idx="2">
                  <c:v>0.123</c:v>
                </c:pt>
                <c:pt idx="3">
                  <c:v>0.33900000000000002</c:v>
                </c:pt>
              </c:numCache>
            </c:numRef>
          </c:val>
          <c:extLst>
            <c:ext xmlns:c16="http://schemas.microsoft.com/office/drawing/2014/chart" uri="{C3380CC4-5D6E-409C-BE32-E72D297353CC}">
              <c16:uniqueId val="{00000005-4EDA-4A29-A105-340324A14E25}"/>
            </c:ext>
          </c:extLst>
        </c:ser>
        <c:dLbls>
          <c:dLblPos val="outEnd"/>
          <c:showLegendKey val="0"/>
          <c:showVal val="1"/>
          <c:showCatName val="0"/>
          <c:showSerName val="0"/>
          <c:showPercent val="0"/>
          <c:showBubbleSize val="0"/>
        </c:dLbls>
        <c:gapWidth val="100"/>
        <c:axId val="580383200"/>
        <c:axId val="580379592"/>
      </c:barChart>
      <c:valAx>
        <c:axId val="58037959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nb-NO"/>
          </a:p>
        </c:txPr>
        <c:crossAx val="580383200"/>
        <c:crosses val="autoZero"/>
        <c:crossBetween val="between"/>
        <c:majorUnit val="0.2"/>
      </c:valAx>
      <c:catAx>
        <c:axId val="5803832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nb-NO"/>
          </a:p>
        </c:txPr>
        <c:crossAx val="580379592"/>
        <c:crosses val="autoZero"/>
        <c:auto val="1"/>
        <c:lblAlgn val="ctr"/>
        <c:lblOffset val="100"/>
        <c:noMultiLvlLbl val="0"/>
      </c:catAx>
      <c:spPr>
        <a:noFill/>
        <a:ln>
          <a:noFill/>
        </a:ln>
        <a:effectLst/>
      </c:spPr>
    </c:plotArea>
    <c:legend>
      <c:legendPos val="r"/>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nb-N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862" b="0" i="0" u="none" strike="noStrike" kern="1200" spc="0" baseline="0">
                <a:solidFill>
                  <a:schemeClr val="tx1">
                    <a:lumMod val="65000"/>
                    <a:lumOff val="35000"/>
                  </a:schemeClr>
                </a:solidFill>
                <a:latin typeface="+mn-lt"/>
                <a:ea typeface="+mn-ea"/>
                <a:cs typeface="+mn-cs"/>
              </a:defRPr>
            </a:pPr>
            <a:r>
              <a:rPr lang="en-US" sz="1400" b="1" i="0" baseline="0" dirty="0">
                <a:effectLst/>
              </a:rPr>
              <a:t>Of these reasons for not getting a drug at the pharmacy, which have you experienced during the past two years?</a:t>
            </a:r>
            <a:endParaRPr lang="en-US" sz="1600" b="1" dirty="0"/>
          </a:p>
        </c:rich>
      </c:tx>
      <c:overlay val="0"/>
      <c:spPr>
        <a:noFill/>
        <a:ln>
          <a:noFill/>
        </a:ln>
        <a:effectLst/>
      </c:spPr>
      <c:txPr>
        <a:bodyPr rot="0" spcFirstLastPara="1" vertOverflow="ellipsis" vert="horz" wrap="square" anchor="ctr" anchorCtr="1"/>
        <a:lstStyle/>
        <a:p>
          <a:pPr algn="ctr">
            <a:defRPr sz="1862"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manualLayout>
          <c:layoutTarget val="inner"/>
          <c:xMode val="edge"/>
          <c:yMode val="edge"/>
          <c:x val="0.48814214055702576"/>
          <c:y val="0.18900393925296219"/>
          <c:w val="0.41110387609209109"/>
          <c:h val="0.69945916642960371"/>
        </c:manualLayout>
      </c:layout>
      <c:barChart>
        <c:barDir val="bar"/>
        <c:grouping val="clustered"/>
        <c:varyColors val="0"/>
        <c:ser>
          <c:idx val="0"/>
          <c:order val="0"/>
          <c:tx>
            <c:strRef>
              <c:f>'Ark1'!$B$1</c:f>
              <c:strCache>
                <c:ptCount val="1"/>
                <c:pt idx="0">
                  <c:v>2019</c:v>
                </c:pt>
              </c:strCache>
            </c:strRef>
          </c:tx>
          <c:spPr>
            <a:solidFill>
              <a:schemeClr val="accent1"/>
            </a:solidFill>
            <a:ln w="19050">
              <a:noFill/>
            </a:ln>
            <a:effectLst/>
          </c:spPr>
          <c:invertIfNegative val="0"/>
          <c:dPt>
            <c:idx val="0"/>
            <c:invertIfNegative val="0"/>
            <c:bubble3D val="0"/>
            <c:spPr>
              <a:solidFill>
                <a:schemeClr val="accent1"/>
              </a:solidFill>
              <a:ln w="19050">
                <a:noFill/>
              </a:ln>
              <a:effectLst/>
            </c:spPr>
            <c:extLst>
              <c:ext xmlns:c16="http://schemas.microsoft.com/office/drawing/2014/chart" uri="{C3380CC4-5D6E-409C-BE32-E72D297353CC}">
                <c16:uniqueId val="{00000001-5ABB-443D-883A-DE93A09A3BE5}"/>
              </c:ext>
            </c:extLst>
          </c:dPt>
          <c:dPt>
            <c:idx val="1"/>
            <c:invertIfNegative val="0"/>
            <c:bubble3D val="0"/>
            <c:spPr>
              <a:solidFill>
                <a:schemeClr val="accent1"/>
              </a:solidFill>
              <a:ln w="19050">
                <a:noFill/>
              </a:ln>
              <a:effectLst/>
            </c:spPr>
            <c:extLst>
              <c:ext xmlns:c16="http://schemas.microsoft.com/office/drawing/2014/chart" uri="{C3380CC4-5D6E-409C-BE32-E72D297353CC}">
                <c16:uniqueId val="{00000003-5ABB-443D-883A-DE93A09A3BE5}"/>
              </c:ext>
            </c:extLst>
          </c:dPt>
          <c:dPt>
            <c:idx val="2"/>
            <c:invertIfNegative val="0"/>
            <c:bubble3D val="0"/>
            <c:spPr>
              <a:solidFill>
                <a:schemeClr val="accent1"/>
              </a:solidFill>
              <a:ln w="19050">
                <a:noFill/>
              </a:ln>
              <a:effectLst/>
            </c:spPr>
            <c:extLst>
              <c:ext xmlns:c16="http://schemas.microsoft.com/office/drawing/2014/chart" uri="{C3380CC4-5D6E-409C-BE32-E72D297353CC}">
                <c16:uniqueId val="{00000005-5ABB-443D-883A-DE93A09A3BE5}"/>
              </c:ext>
            </c:extLst>
          </c:dPt>
          <c:dPt>
            <c:idx val="3"/>
            <c:invertIfNegative val="0"/>
            <c:bubble3D val="0"/>
            <c:spPr>
              <a:solidFill>
                <a:schemeClr val="accent1"/>
              </a:solidFill>
              <a:ln w="19050">
                <a:noFill/>
              </a:ln>
              <a:effectLst/>
            </c:spPr>
            <c:extLst>
              <c:ext xmlns:c16="http://schemas.microsoft.com/office/drawing/2014/chart" uri="{C3380CC4-5D6E-409C-BE32-E72D297353CC}">
                <c16:uniqueId val="{00000007-5ABB-443D-883A-DE93A09A3BE5}"/>
              </c:ext>
            </c:extLst>
          </c:dPt>
          <c:dPt>
            <c:idx val="4"/>
            <c:invertIfNegative val="0"/>
            <c:bubble3D val="0"/>
            <c:spPr>
              <a:solidFill>
                <a:schemeClr val="accent1"/>
              </a:solidFill>
              <a:ln w="19050">
                <a:noFill/>
              </a:ln>
              <a:effectLst/>
            </c:spPr>
            <c:extLst>
              <c:ext xmlns:c16="http://schemas.microsoft.com/office/drawing/2014/chart" uri="{C3380CC4-5D6E-409C-BE32-E72D297353CC}">
                <c16:uniqueId val="{00000009-5ABB-443D-883A-DE93A09A3BE5}"/>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'Ark1'!$A$2:$A$6</c:f>
              <c:strCache>
                <c:ptCount val="5"/>
                <c:pt idx="0">
                  <c:v>Don't know/Don't remember</c:v>
                </c:pt>
                <c:pt idx="1">
                  <c:v>Other reasons</c:v>
                </c:pt>
                <c:pt idx="2">
                  <c:v>The drug had been removed from production</c:v>
                </c:pt>
                <c:pt idx="3">
                  <c:v>The drug was hard to get because of delivery problems, so-called drug shortage</c:v>
                </c:pt>
                <c:pt idx="4">
                  <c:v>The drug was temporarily sold out</c:v>
                </c:pt>
              </c:strCache>
            </c:strRef>
          </c:cat>
          <c:val>
            <c:numRef>
              <c:f>'Ark1'!$B$2:$B$6</c:f>
              <c:numCache>
                <c:formatCode>0%</c:formatCode>
                <c:ptCount val="5"/>
                <c:pt idx="0">
                  <c:v>2.9000000000000001E-2</c:v>
                </c:pt>
                <c:pt idx="1">
                  <c:v>6.3E-2</c:v>
                </c:pt>
                <c:pt idx="2">
                  <c:v>7.0999999999999994E-2</c:v>
                </c:pt>
                <c:pt idx="3">
                  <c:v>0.52100000000000002</c:v>
                </c:pt>
                <c:pt idx="4">
                  <c:v>0.628</c:v>
                </c:pt>
              </c:numCache>
            </c:numRef>
          </c:val>
          <c:extLst>
            <c:ext xmlns:c16="http://schemas.microsoft.com/office/drawing/2014/chart" uri="{C3380CC4-5D6E-409C-BE32-E72D297353CC}">
              <c16:uniqueId val="{0000000A-5ABB-443D-883A-DE93A09A3BE5}"/>
            </c:ext>
          </c:extLst>
        </c:ser>
        <c:ser>
          <c:idx val="1"/>
          <c:order val="1"/>
          <c:tx>
            <c:strRef>
              <c:f>'Ark1'!$C$1</c:f>
              <c:strCache>
                <c:ptCount val="1"/>
                <c:pt idx="0">
                  <c:v>2021</c:v>
                </c:pt>
              </c:strCache>
            </c:strRef>
          </c:tx>
          <c:spPr>
            <a:solidFill>
              <a:schemeClr val="accent2"/>
            </a:solidFill>
            <a:ln w="19050">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'Ark1'!$A$2:$A$6</c:f>
              <c:strCache>
                <c:ptCount val="5"/>
                <c:pt idx="0">
                  <c:v>Don't know/Don't remember</c:v>
                </c:pt>
                <c:pt idx="1">
                  <c:v>Other reasons</c:v>
                </c:pt>
                <c:pt idx="2">
                  <c:v>The drug had been removed from production</c:v>
                </c:pt>
                <c:pt idx="3">
                  <c:v>The drug was hard to get because of delivery problems, so-called drug shortage</c:v>
                </c:pt>
                <c:pt idx="4">
                  <c:v>The drug was temporarily sold out</c:v>
                </c:pt>
              </c:strCache>
            </c:strRef>
          </c:cat>
          <c:val>
            <c:numRef>
              <c:f>'Ark1'!$C$2:$C$6</c:f>
              <c:numCache>
                <c:formatCode>0%</c:formatCode>
                <c:ptCount val="5"/>
                <c:pt idx="0">
                  <c:v>4.9000000000000002E-2</c:v>
                </c:pt>
                <c:pt idx="1">
                  <c:v>6.5000000000000002E-2</c:v>
                </c:pt>
                <c:pt idx="2">
                  <c:v>9.8000000000000004E-2</c:v>
                </c:pt>
                <c:pt idx="3">
                  <c:v>0.48599999999999999</c:v>
                </c:pt>
                <c:pt idx="4">
                  <c:v>0.56599999999999995</c:v>
                </c:pt>
              </c:numCache>
            </c:numRef>
          </c:val>
          <c:extLst>
            <c:ext xmlns:c16="http://schemas.microsoft.com/office/drawing/2014/chart" uri="{C3380CC4-5D6E-409C-BE32-E72D297353CC}">
              <c16:uniqueId val="{0000000B-5ABB-443D-883A-DE93A09A3BE5}"/>
            </c:ext>
          </c:extLst>
        </c:ser>
        <c:dLbls>
          <c:dLblPos val="outEnd"/>
          <c:showLegendKey val="0"/>
          <c:showVal val="1"/>
          <c:showCatName val="0"/>
          <c:showSerName val="0"/>
          <c:showPercent val="0"/>
          <c:showBubbleSize val="0"/>
        </c:dLbls>
        <c:gapWidth val="100"/>
        <c:axId val="1036349088"/>
        <c:axId val="1036347776"/>
      </c:barChart>
      <c:valAx>
        <c:axId val="103634777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crossAx val="1036349088"/>
        <c:crosses val="autoZero"/>
        <c:crossBetween val="between"/>
      </c:valAx>
      <c:catAx>
        <c:axId val="1036349088"/>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crossAx val="1036347776"/>
        <c:crosses val="autoZero"/>
        <c:auto val="1"/>
        <c:lblAlgn val="ctr"/>
        <c:lblOffset val="100"/>
        <c:noMultiLvlLbl val="0"/>
      </c:cat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nb-NO" sz="1800" b="1" i="0" u="none" strike="noStrike" kern="1200" spc="0" baseline="0">
                <a:solidFill>
                  <a:srgbClr val="000000">
                    <a:lumMod val="65000"/>
                    <a:lumOff val="35000"/>
                  </a:srgbClr>
                </a:solidFill>
                <a:latin typeface="+mn-lt"/>
                <a:ea typeface="+mn-ea"/>
                <a:cs typeface="+mn-cs"/>
              </a:defRPr>
            </a:pPr>
            <a:r>
              <a:rPr lang="en-US" sz="1400" b="1" i="0" u="none" strike="noStrike" baseline="0" dirty="0">
                <a:effectLst/>
              </a:rPr>
              <a:t>Approximately how often do you purchase drugs at Norwegian pharmacies or through the pharmacy’s on-line shop? For myself</a:t>
            </a:r>
            <a:endParaRPr lang="nb-NO" sz="1400" b="1" i="0" u="none" strike="noStrike" kern="1200" spc="0" baseline="0" dirty="0">
              <a:solidFill>
                <a:srgbClr val="000000">
                  <a:lumMod val="65000"/>
                  <a:lumOff val="35000"/>
                </a:srgbClr>
              </a:solidFill>
              <a:latin typeface="+mn-lt"/>
              <a:ea typeface="+mn-ea"/>
              <a:cs typeface="+mn-cs"/>
            </a:endParaRPr>
          </a:p>
        </c:rich>
      </c:tx>
      <c:overlay val="0"/>
      <c:spPr>
        <a:noFill/>
        <a:ln>
          <a:noFill/>
        </a:ln>
        <a:effectLst/>
      </c:spPr>
      <c:txPr>
        <a:bodyPr rot="0" spcFirstLastPara="1" vertOverflow="ellipsis" vert="horz" wrap="square" anchor="ctr" anchorCtr="1"/>
        <a:lstStyle/>
        <a:p>
          <a:pPr>
            <a:defRPr lang="nb-NO" sz="1800" b="1" i="0" u="none" strike="noStrike" kern="1200" spc="0" baseline="0">
              <a:solidFill>
                <a:srgbClr val="000000">
                  <a:lumMod val="65000"/>
                  <a:lumOff val="35000"/>
                </a:srgbClr>
              </a:solidFill>
              <a:latin typeface="+mn-lt"/>
              <a:ea typeface="+mn-ea"/>
              <a:cs typeface="+mn-cs"/>
            </a:defRPr>
          </a:pPr>
          <a:endParaRPr lang="nb-NO"/>
        </a:p>
      </c:txPr>
    </c:title>
    <c:autoTitleDeleted val="0"/>
    <c:plotArea>
      <c:layout>
        <c:manualLayout>
          <c:layoutTarget val="inner"/>
          <c:xMode val="edge"/>
          <c:yMode val="edge"/>
          <c:x val="5.0334330287414734E-2"/>
          <c:y val="0.12144531451096706"/>
          <c:w val="0.93987374846738869"/>
          <c:h val="0.7237438750604015"/>
        </c:manualLayout>
      </c:layout>
      <c:barChart>
        <c:barDir val="col"/>
        <c:grouping val="clustered"/>
        <c:varyColors val="0"/>
        <c:ser>
          <c:idx val="0"/>
          <c:order val="0"/>
          <c:tx>
            <c:strRef>
              <c:f>'Ark1'!$B$1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'Ark1'!$A$2:$A$6</c:f>
              <c:strCache>
                <c:ptCount val="5"/>
                <c:pt idx="0">
                  <c:v>Weekly</c:v>
                </c:pt>
                <c:pt idx="1">
                  <c:v>Monthly</c:v>
                </c:pt>
                <c:pt idx="2">
                  <c:v>Semi-annually</c:v>
                </c:pt>
                <c:pt idx="3">
                  <c:v>Less often</c:v>
                </c:pt>
                <c:pt idx="4">
                  <c:v>Don't know</c:v>
                </c:pt>
              </c:strCache>
            </c:strRef>
          </c:cat>
          <c:val>
            <c:numRef>
              <c:f>'Ark1'!$B$2:$B$6</c:f>
              <c:numCache>
                <c:formatCode>0%</c:formatCode>
                <c:ptCount val="5"/>
                <c:pt idx="0">
                  <c:v>0.04</c:v>
                </c:pt>
                <c:pt idx="1">
                  <c:v>0.62</c:v>
                </c:pt>
                <c:pt idx="2">
                  <c:v>0.25</c:v>
                </c:pt>
                <c:pt idx="3">
                  <c:v>0.08</c:v>
                </c:pt>
                <c:pt idx="4">
                  <c:v>0</c:v>
                </c:pt>
              </c:numCache>
            </c:numRef>
          </c:val>
          <c:extLst>
            <c:ext xmlns:c16="http://schemas.microsoft.com/office/drawing/2014/chart" uri="{C3380CC4-5D6E-409C-BE32-E72D297353CC}">
              <c16:uniqueId val="{00000000-0806-4410-943E-F598CA6C6A0E}"/>
            </c:ext>
          </c:extLst>
        </c:ser>
        <c:ser>
          <c:idx val="1"/>
          <c:order val="1"/>
          <c:tx>
            <c:strRef>
              <c:f>'Ark1'!$C$1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'Ark1'!$A$2:$A$6</c:f>
              <c:strCache>
                <c:ptCount val="5"/>
                <c:pt idx="0">
                  <c:v>Weekly</c:v>
                </c:pt>
                <c:pt idx="1">
                  <c:v>Monthly</c:v>
                </c:pt>
                <c:pt idx="2">
                  <c:v>Semi-annually</c:v>
                </c:pt>
                <c:pt idx="3">
                  <c:v>Less often</c:v>
                </c:pt>
                <c:pt idx="4">
                  <c:v>Don't know</c:v>
                </c:pt>
              </c:strCache>
            </c:strRef>
          </c:cat>
          <c:val>
            <c:numRef>
              <c:f>'Ark1'!$C$2:$C$6</c:f>
              <c:numCache>
                <c:formatCode>0%</c:formatCode>
                <c:ptCount val="5"/>
                <c:pt idx="0">
                  <c:v>0.01</c:v>
                </c:pt>
                <c:pt idx="1">
                  <c:v>0.43</c:v>
                </c:pt>
                <c:pt idx="2">
                  <c:v>0.38</c:v>
                </c:pt>
                <c:pt idx="3">
                  <c:v>0.16</c:v>
                </c:pt>
                <c:pt idx="4">
                  <c:v>0.02</c:v>
                </c:pt>
              </c:numCache>
            </c:numRef>
          </c:val>
          <c:extLst>
            <c:ext xmlns:c16="http://schemas.microsoft.com/office/drawing/2014/chart" uri="{C3380CC4-5D6E-409C-BE32-E72D297353CC}">
              <c16:uniqueId val="{00000001-0806-4410-943E-F598CA6C6A0E}"/>
            </c:ext>
          </c:extLst>
        </c:ser>
        <c:dLbls>
          <c:showLegendKey val="0"/>
          <c:showVal val="0"/>
          <c:showCatName val="0"/>
          <c:showSerName val="0"/>
          <c:showPercent val="0"/>
          <c:showBubbleSize val="0"/>
        </c:dLbls>
        <c:gapWidth val="100"/>
        <c:axId val="462493856"/>
        <c:axId val="462497384"/>
      </c:barChart>
      <c:catAx>
        <c:axId val="462493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crossAx val="462497384"/>
        <c:crosses val="autoZero"/>
        <c:auto val="1"/>
        <c:lblAlgn val="ctr"/>
        <c:lblOffset val="100"/>
        <c:noMultiLvlLbl val="0"/>
      </c:catAx>
      <c:valAx>
        <c:axId val="46249738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crossAx val="462493856"/>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nb-NO" sz="1800" b="1" i="0" u="none" strike="noStrike" kern="1200" spc="0" baseline="0">
                <a:solidFill>
                  <a:srgbClr val="000000">
                    <a:lumMod val="65000"/>
                    <a:lumOff val="35000"/>
                  </a:srgbClr>
                </a:solidFill>
                <a:latin typeface="+mn-lt"/>
                <a:ea typeface="+mn-ea"/>
                <a:cs typeface="+mn-cs"/>
              </a:defRPr>
            </a:pPr>
            <a:r>
              <a:rPr lang="en-US" sz="1400" b="1" i="0" u="none" strike="noStrike" baseline="0" dirty="0">
                <a:effectLst/>
              </a:rPr>
              <a:t>Approximately how often do you purchase drugs at Norwegian pharmacies or through the pharmacy’s on-line shop?</a:t>
            </a:r>
            <a:r>
              <a:rPr lang="nb-NO" sz="1400" b="1" i="0" u="none" strike="noStrike" baseline="0" dirty="0">
                <a:effectLst/>
              </a:rPr>
              <a:t> For </a:t>
            </a:r>
            <a:r>
              <a:rPr lang="nb-NO" sz="1400" b="1" i="0" u="none" strike="noStrike" baseline="0" dirty="0" err="1">
                <a:effectLst/>
              </a:rPr>
              <a:t>family</a:t>
            </a:r>
            <a:r>
              <a:rPr lang="nb-NO" sz="1400" b="1" i="0" u="none" strike="noStrike" baseline="0" dirty="0">
                <a:effectLst/>
              </a:rPr>
              <a:t>/</a:t>
            </a:r>
            <a:r>
              <a:rPr lang="nb-NO" sz="1400" b="1" i="0" u="none" strike="noStrike" baseline="0" dirty="0" err="1">
                <a:effectLst/>
              </a:rPr>
              <a:t>others</a:t>
            </a:r>
            <a:endParaRPr lang="nb-NO" sz="1400" b="1" i="0" u="none" strike="noStrike" kern="1200" spc="0" baseline="0" dirty="0">
              <a:solidFill>
                <a:srgbClr val="000000">
                  <a:lumMod val="65000"/>
                  <a:lumOff val="35000"/>
                </a:srgbClr>
              </a:solidFill>
              <a:latin typeface="+mn-lt"/>
              <a:ea typeface="+mn-ea"/>
              <a:cs typeface="+mn-cs"/>
            </a:endParaRPr>
          </a:p>
        </c:rich>
      </c:tx>
      <c:overlay val="0"/>
      <c:spPr>
        <a:noFill/>
        <a:ln>
          <a:noFill/>
        </a:ln>
        <a:effectLst/>
      </c:spPr>
      <c:txPr>
        <a:bodyPr rot="0" spcFirstLastPara="1" vertOverflow="ellipsis" vert="horz" wrap="square" anchor="ctr" anchorCtr="1"/>
        <a:lstStyle/>
        <a:p>
          <a:pPr>
            <a:defRPr lang="nb-NO" sz="1800" b="1" i="0" u="none" strike="noStrike" kern="1200" spc="0" baseline="0">
              <a:solidFill>
                <a:srgbClr val="000000">
                  <a:lumMod val="65000"/>
                  <a:lumOff val="35000"/>
                </a:srgbClr>
              </a:solidFill>
              <a:latin typeface="+mn-lt"/>
              <a:ea typeface="+mn-ea"/>
              <a:cs typeface="+mn-cs"/>
            </a:defRPr>
          </a:pPr>
          <a:endParaRPr lang="nb-NO"/>
        </a:p>
      </c:txPr>
    </c:title>
    <c:autoTitleDeleted val="0"/>
    <c:plotArea>
      <c:layout>
        <c:manualLayout>
          <c:layoutTarget val="inner"/>
          <c:xMode val="edge"/>
          <c:yMode val="edge"/>
          <c:x val="5.0334330287414734E-2"/>
          <c:y val="0.12144531451096706"/>
          <c:w val="0.93987374846738869"/>
          <c:h val="0.7237438750604015"/>
        </c:manualLayout>
      </c:layout>
      <c:barChart>
        <c:barDir val="col"/>
        <c:grouping val="clustered"/>
        <c:varyColors val="0"/>
        <c:ser>
          <c:idx val="0"/>
          <c:order val="0"/>
          <c:tx>
            <c:strRef>
              <c:f>'Ark1'!$B$1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'Ark1'!$A$2:$A$6</c:f>
              <c:strCache>
                <c:ptCount val="5"/>
                <c:pt idx="0">
                  <c:v>Weekly</c:v>
                </c:pt>
                <c:pt idx="1">
                  <c:v>Monthly</c:v>
                </c:pt>
                <c:pt idx="2">
                  <c:v>Semi-annually</c:v>
                </c:pt>
                <c:pt idx="3">
                  <c:v>Less often</c:v>
                </c:pt>
                <c:pt idx="4">
                  <c:v>Don't know</c:v>
                </c:pt>
              </c:strCache>
            </c:strRef>
          </c:cat>
          <c:val>
            <c:numRef>
              <c:f>'Ark1'!$B$2:$B$6</c:f>
              <c:numCache>
                <c:formatCode>0%</c:formatCode>
                <c:ptCount val="5"/>
                <c:pt idx="0">
                  <c:v>0.01</c:v>
                </c:pt>
                <c:pt idx="1">
                  <c:v>0.21</c:v>
                </c:pt>
                <c:pt idx="2">
                  <c:v>0.22</c:v>
                </c:pt>
                <c:pt idx="3">
                  <c:v>0.47</c:v>
                </c:pt>
                <c:pt idx="4">
                  <c:v>0.09</c:v>
                </c:pt>
              </c:numCache>
            </c:numRef>
          </c:val>
          <c:extLst>
            <c:ext xmlns:c16="http://schemas.microsoft.com/office/drawing/2014/chart" uri="{C3380CC4-5D6E-409C-BE32-E72D297353CC}">
              <c16:uniqueId val="{00000000-3CF1-4FA1-AB13-4BB7CFED6216}"/>
            </c:ext>
          </c:extLst>
        </c:ser>
        <c:ser>
          <c:idx val="1"/>
          <c:order val="1"/>
          <c:tx>
            <c:strRef>
              <c:f>'Ark1'!$C$1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'Ark1'!$A$2:$A$6</c:f>
              <c:strCache>
                <c:ptCount val="5"/>
                <c:pt idx="0">
                  <c:v>Weekly</c:v>
                </c:pt>
                <c:pt idx="1">
                  <c:v>Monthly</c:v>
                </c:pt>
                <c:pt idx="2">
                  <c:v>Semi-annually</c:v>
                </c:pt>
                <c:pt idx="3">
                  <c:v>Less often</c:v>
                </c:pt>
                <c:pt idx="4">
                  <c:v>Don't know</c:v>
                </c:pt>
              </c:strCache>
            </c:strRef>
          </c:cat>
          <c:val>
            <c:numRef>
              <c:f>'Ark1'!$C$2:$C$6</c:f>
              <c:numCache>
                <c:formatCode>0%</c:formatCode>
                <c:ptCount val="5"/>
                <c:pt idx="0">
                  <c:v>0.01</c:v>
                </c:pt>
                <c:pt idx="1">
                  <c:v>0.17</c:v>
                </c:pt>
                <c:pt idx="2">
                  <c:v>0.19</c:v>
                </c:pt>
                <c:pt idx="3">
                  <c:v>0.51</c:v>
                </c:pt>
                <c:pt idx="4">
                  <c:v>0.12</c:v>
                </c:pt>
              </c:numCache>
            </c:numRef>
          </c:val>
          <c:extLst>
            <c:ext xmlns:c16="http://schemas.microsoft.com/office/drawing/2014/chart" uri="{C3380CC4-5D6E-409C-BE32-E72D297353CC}">
              <c16:uniqueId val="{00000001-3CF1-4FA1-AB13-4BB7CFED6216}"/>
            </c:ext>
          </c:extLst>
        </c:ser>
        <c:dLbls>
          <c:dLblPos val="outEnd"/>
          <c:showLegendKey val="0"/>
          <c:showVal val="1"/>
          <c:showCatName val="0"/>
          <c:showSerName val="0"/>
          <c:showPercent val="0"/>
          <c:showBubbleSize val="0"/>
        </c:dLbls>
        <c:gapWidth val="100"/>
        <c:axId val="462493856"/>
        <c:axId val="462497384"/>
      </c:barChart>
      <c:catAx>
        <c:axId val="462493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crossAx val="462497384"/>
        <c:crosses val="autoZero"/>
        <c:auto val="1"/>
        <c:lblAlgn val="ctr"/>
        <c:lblOffset val="100"/>
        <c:noMultiLvlLbl val="0"/>
      </c:catAx>
      <c:valAx>
        <c:axId val="46249738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crossAx val="462493856"/>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lang="nb-NO" sz="1436" b="0" i="0" u="none" strike="noStrike" kern="1200" spc="0" baseline="0">
                <a:solidFill>
                  <a:srgbClr val="000000">
                    <a:lumMod val="75000"/>
                    <a:lumOff val="25000"/>
                  </a:srgbClr>
                </a:solidFill>
                <a:latin typeface="+mn-lt"/>
                <a:ea typeface="+mn-ea"/>
                <a:cs typeface="+mn-cs"/>
              </a:defRPr>
            </a:pPr>
            <a:r>
              <a:rPr lang="en-US" sz="1436" b="1" i="0" u="none" strike="noStrike" baseline="0" dirty="0">
                <a:effectLst/>
              </a:rPr>
              <a:t>Did you experience drug shortages for medicines that were prescription only, over the counter, or both?</a:t>
            </a:r>
            <a:endParaRPr lang="en-US" dirty="0"/>
          </a:p>
        </c:rich>
      </c:tx>
      <c:overlay val="0"/>
      <c:spPr>
        <a:noFill/>
        <a:ln>
          <a:noFill/>
        </a:ln>
        <a:effectLst/>
      </c:spPr>
      <c:txPr>
        <a:bodyPr rot="0" spcFirstLastPara="1" vertOverflow="ellipsis" vert="horz" wrap="square" anchor="ctr" anchorCtr="1"/>
        <a:lstStyle/>
        <a:p>
          <a:pPr algn="ctr">
            <a:defRPr lang="nb-NO" sz="1436" b="0" i="0" u="none" strike="noStrike" kern="1200" spc="0" baseline="0">
              <a:solidFill>
                <a:srgbClr val="000000">
                  <a:lumMod val="75000"/>
                  <a:lumOff val="25000"/>
                </a:srgbClr>
              </a:solidFill>
              <a:latin typeface="+mn-lt"/>
              <a:ea typeface="+mn-ea"/>
              <a:cs typeface="+mn-cs"/>
            </a:defRPr>
          </a:pPr>
          <a:endParaRPr lang="nb-NO"/>
        </a:p>
      </c:txPr>
    </c:title>
    <c:autoTitleDeleted val="0"/>
    <c:plotArea>
      <c:layout>
        <c:manualLayout>
          <c:layoutTarget val="inner"/>
          <c:xMode val="edge"/>
          <c:yMode val="edge"/>
          <c:x val="0.24443586770315517"/>
          <c:y val="0.15595938029977977"/>
          <c:w val="0.61578909777908575"/>
          <c:h val="0.75693307691967271"/>
        </c:manualLayout>
      </c:layout>
      <c:barChart>
        <c:barDir val="bar"/>
        <c:grouping val="clustered"/>
        <c:varyColors val="0"/>
        <c:ser>
          <c:idx val="0"/>
          <c:order val="0"/>
          <c:tx>
            <c:strRef>
              <c:f>'Ark1'!$B$1</c:f>
              <c:strCache>
                <c:ptCount val="1"/>
                <c:pt idx="0">
                  <c:v>2019</c:v>
                </c:pt>
              </c:strCache>
            </c:strRef>
          </c:tx>
          <c:spPr>
            <a:solidFill>
              <a:schemeClr val="accent1"/>
            </a:solidFill>
            <a:ln w="19050">
              <a:noFill/>
            </a:ln>
            <a:effectLst/>
          </c:spPr>
          <c:invertIfNegative val="0"/>
          <c:dPt>
            <c:idx val="0"/>
            <c:invertIfNegative val="0"/>
            <c:bubble3D val="0"/>
            <c:spPr>
              <a:solidFill>
                <a:schemeClr val="accent1"/>
              </a:solidFill>
              <a:ln w="19050">
                <a:noFill/>
              </a:ln>
              <a:effectLst/>
            </c:spPr>
            <c:extLst>
              <c:ext xmlns:c16="http://schemas.microsoft.com/office/drawing/2014/chart" uri="{C3380CC4-5D6E-409C-BE32-E72D297353CC}">
                <c16:uniqueId val="{00000001-461E-4223-8642-A5212E0AC2AA}"/>
              </c:ext>
            </c:extLst>
          </c:dPt>
          <c:dPt>
            <c:idx val="1"/>
            <c:invertIfNegative val="0"/>
            <c:bubble3D val="0"/>
            <c:spPr>
              <a:solidFill>
                <a:schemeClr val="accent1"/>
              </a:solidFill>
              <a:ln w="19050">
                <a:noFill/>
              </a:ln>
              <a:effectLst/>
            </c:spPr>
            <c:extLst>
              <c:ext xmlns:c16="http://schemas.microsoft.com/office/drawing/2014/chart" uri="{C3380CC4-5D6E-409C-BE32-E72D297353CC}">
                <c16:uniqueId val="{00000003-461E-4223-8642-A5212E0AC2AA}"/>
              </c:ext>
            </c:extLst>
          </c:dPt>
          <c:dPt>
            <c:idx val="2"/>
            <c:invertIfNegative val="0"/>
            <c:bubble3D val="0"/>
            <c:spPr>
              <a:solidFill>
                <a:schemeClr val="accent1"/>
              </a:solidFill>
              <a:ln w="19050">
                <a:noFill/>
              </a:ln>
              <a:effectLst/>
            </c:spPr>
            <c:extLst>
              <c:ext xmlns:c16="http://schemas.microsoft.com/office/drawing/2014/chart" uri="{C3380CC4-5D6E-409C-BE32-E72D297353CC}">
                <c16:uniqueId val="{00000005-461E-4223-8642-A5212E0AC2AA}"/>
              </c:ext>
            </c:extLst>
          </c:dPt>
          <c:dPt>
            <c:idx val="3"/>
            <c:invertIfNegative val="0"/>
            <c:bubble3D val="0"/>
            <c:spPr>
              <a:solidFill>
                <a:schemeClr val="accent1"/>
              </a:solidFill>
              <a:ln w="19050">
                <a:noFill/>
              </a:ln>
              <a:effectLst/>
            </c:spPr>
            <c:extLst>
              <c:ext xmlns:c16="http://schemas.microsoft.com/office/drawing/2014/chart" uri="{C3380CC4-5D6E-409C-BE32-E72D297353CC}">
                <c16:uniqueId val="{00000007-461E-4223-8642-A5212E0AC2AA}"/>
              </c:ext>
            </c:extLst>
          </c:dPt>
          <c:dPt>
            <c:idx val="4"/>
            <c:invertIfNegative val="0"/>
            <c:bubble3D val="0"/>
            <c:spPr>
              <a:solidFill>
                <a:schemeClr val="accent1"/>
              </a:solidFill>
              <a:ln w="19050">
                <a:noFill/>
              </a:ln>
              <a:effectLst/>
            </c:spPr>
            <c:extLst>
              <c:ext xmlns:c16="http://schemas.microsoft.com/office/drawing/2014/chart" uri="{C3380CC4-5D6E-409C-BE32-E72D297353CC}">
                <c16:uniqueId val="{00000009-461E-4223-8642-A5212E0AC2AA}"/>
              </c:ext>
            </c:extLst>
          </c:dPt>
          <c:dLbls>
            <c:spPr>
              <a:noFill/>
              <a:ln>
                <a:noFill/>
              </a:ln>
              <a:effectLst/>
            </c:spPr>
            <c:txPr>
              <a:bodyPr rot="0" spcFirstLastPara="1" vertOverflow="ellipsis" vert="horz" wrap="square" lIns="38100" tIns="19050" rIns="38100" bIns="19050" anchor="ctr" anchorCtr="1">
                <a:spAutoFit/>
              </a:bodyPr>
              <a:lstStyle/>
              <a:p>
                <a:pPr>
                  <a:defRPr lang="nb-NO" sz="1197" b="0" i="0" u="none" strike="noStrike" kern="1200" baseline="0">
                    <a:solidFill>
                      <a:srgbClr val="000000">
                        <a:lumMod val="75000"/>
                        <a:lumOff val="25000"/>
                      </a:srgb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'Ark1'!$A$2:$A$5</c:f>
              <c:strCache>
                <c:ptCount val="4"/>
                <c:pt idx="0">
                  <c:v>Don't remember</c:v>
                </c:pt>
                <c:pt idx="1">
                  <c:v>Both</c:v>
                </c:pt>
                <c:pt idx="2">
                  <c:v>Over-the-counter, for example aspirin</c:v>
                </c:pt>
                <c:pt idx="3">
                  <c:v>Prescription only</c:v>
                </c:pt>
              </c:strCache>
            </c:strRef>
          </c:cat>
          <c:val>
            <c:numRef>
              <c:f>'Ark1'!$B$2:$B$5</c:f>
              <c:numCache>
                <c:formatCode>0%</c:formatCode>
                <c:ptCount val="4"/>
                <c:pt idx="0">
                  <c:v>0.01</c:v>
                </c:pt>
                <c:pt idx="1">
                  <c:v>0.12</c:v>
                </c:pt>
                <c:pt idx="2">
                  <c:v>0.03</c:v>
                </c:pt>
                <c:pt idx="3">
                  <c:v>0.84</c:v>
                </c:pt>
              </c:numCache>
            </c:numRef>
          </c:val>
          <c:extLst>
            <c:ext xmlns:c16="http://schemas.microsoft.com/office/drawing/2014/chart" uri="{C3380CC4-5D6E-409C-BE32-E72D297353CC}">
              <c16:uniqueId val="{0000000A-461E-4223-8642-A5212E0AC2AA}"/>
            </c:ext>
          </c:extLst>
        </c:ser>
        <c:ser>
          <c:idx val="1"/>
          <c:order val="1"/>
          <c:tx>
            <c:strRef>
              <c:f>'Ark1'!$C$1</c:f>
              <c:strCache>
                <c:ptCount val="1"/>
                <c:pt idx="0">
                  <c:v>2021</c:v>
                </c:pt>
              </c:strCache>
            </c:strRef>
          </c:tx>
          <c:spPr>
            <a:solidFill>
              <a:schemeClr val="accent2"/>
            </a:solidFill>
            <a:ln w="19050">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nb-NO" sz="1197" b="0" i="0" u="none" strike="noStrike" kern="1200" baseline="0">
                    <a:solidFill>
                      <a:srgbClr val="000000">
                        <a:lumMod val="75000"/>
                        <a:lumOff val="25000"/>
                      </a:srgb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'Ark1'!$A$2:$A$5</c:f>
              <c:strCache>
                <c:ptCount val="4"/>
                <c:pt idx="0">
                  <c:v>Don't remember</c:v>
                </c:pt>
                <c:pt idx="1">
                  <c:v>Both</c:v>
                </c:pt>
                <c:pt idx="2">
                  <c:v>Over-the-counter, for example aspirin</c:v>
                </c:pt>
                <c:pt idx="3">
                  <c:v>Prescription only</c:v>
                </c:pt>
              </c:strCache>
            </c:strRef>
          </c:cat>
          <c:val>
            <c:numRef>
              <c:f>'Ark1'!$C$2:$C$5</c:f>
              <c:numCache>
                <c:formatCode>0%</c:formatCode>
                <c:ptCount val="4"/>
                <c:pt idx="0">
                  <c:v>0.04</c:v>
                </c:pt>
                <c:pt idx="1">
                  <c:v>0.1</c:v>
                </c:pt>
                <c:pt idx="2">
                  <c:v>0.05</c:v>
                </c:pt>
                <c:pt idx="3">
                  <c:v>0.81</c:v>
                </c:pt>
              </c:numCache>
            </c:numRef>
          </c:val>
          <c:extLst>
            <c:ext xmlns:c16="http://schemas.microsoft.com/office/drawing/2014/chart" uri="{C3380CC4-5D6E-409C-BE32-E72D297353CC}">
              <c16:uniqueId val="{0000000B-461E-4223-8642-A5212E0AC2AA}"/>
            </c:ext>
          </c:extLst>
        </c:ser>
        <c:dLbls>
          <c:dLblPos val="outEnd"/>
          <c:showLegendKey val="0"/>
          <c:showVal val="1"/>
          <c:showCatName val="0"/>
          <c:showSerName val="0"/>
          <c:showPercent val="0"/>
          <c:showBubbleSize val="0"/>
        </c:dLbls>
        <c:gapWidth val="100"/>
        <c:axId val="753073759"/>
        <c:axId val="753072511"/>
      </c:barChart>
      <c:valAx>
        <c:axId val="753072511"/>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lang="nb-NO" sz="1197" b="0" i="0" u="none" strike="noStrike" kern="1200" baseline="0">
                <a:solidFill>
                  <a:srgbClr val="000000">
                    <a:lumMod val="75000"/>
                    <a:lumOff val="25000"/>
                  </a:srgbClr>
                </a:solidFill>
                <a:latin typeface="+mn-lt"/>
                <a:ea typeface="+mn-ea"/>
                <a:cs typeface="+mn-cs"/>
              </a:defRPr>
            </a:pPr>
            <a:endParaRPr lang="nb-NO"/>
          </a:p>
        </c:txPr>
        <c:crossAx val="753073759"/>
        <c:crosses val="autoZero"/>
        <c:crossBetween val="between"/>
      </c:valAx>
      <c:catAx>
        <c:axId val="753073759"/>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nb-NO" sz="1197" b="0" i="0" u="none" strike="noStrike" kern="1200" baseline="0">
                <a:solidFill>
                  <a:srgbClr val="000000">
                    <a:lumMod val="75000"/>
                    <a:lumOff val="25000"/>
                  </a:srgbClr>
                </a:solidFill>
                <a:latin typeface="+mn-lt"/>
                <a:ea typeface="+mn-ea"/>
                <a:cs typeface="+mn-cs"/>
              </a:defRPr>
            </a:pPr>
            <a:endParaRPr lang="nb-NO"/>
          </a:p>
        </c:txPr>
        <c:crossAx val="753072511"/>
        <c:crosses val="autoZero"/>
        <c:auto val="1"/>
        <c:lblAlgn val="ctr"/>
        <c:lblOffset val="100"/>
        <c:noMultiLvlLbl val="0"/>
      </c:catAx>
      <c:spPr>
        <a:noFill/>
        <a:ln>
          <a:noFill/>
        </a:ln>
        <a:effectLst/>
      </c:spPr>
    </c:plotArea>
    <c:legend>
      <c:legendPos val="r"/>
      <c:overlay val="0"/>
      <c:spPr>
        <a:noFill/>
        <a:ln>
          <a:noFill/>
        </a:ln>
        <a:effectLst/>
      </c:spPr>
      <c:txPr>
        <a:bodyPr rot="0" spcFirstLastPara="1" vertOverflow="ellipsis" vert="horz" wrap="square" anchor="ctr" anchorCtr="1"/>
        <a:lstStyle/>
        <a:p>
          <a:pPr>
            <a:defRPr lang="nb-NO" sz="1197" b="0" i="0" u="none" strike="noStrike" kern="1200" baseline="0">
              <a:solidFill>
                <a:srgbClr val="000000">
                  <a:lumMod val="75000"/>
                  <a:lumOff val="25000"/>
                </a:srgb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lgn="ctr" rtl="0">
        <a:defRPr lang="nb-NO" sz="1197" b="0" i="0" u="none" strike="noStrike" kern="1200" baseline="0">
          <a:solidFill>
            <a:srgbClr val="000000">
              <a:lumMod val="75000"/>
              <a:lumOff val="25000"/>
            </a:srgbClr>
          </a:solidFill>
          <a:latin typeface="+mn-lt"/>
          <a:ea typeface="+mn-ea"/>
          <a:cs typeface="+mn-cs"/>
        </a:defRPr>
      </a:pPr>
      <a:endParaRPr lang="nb-NO"/>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nb-NO" sz="1800" b="1" i="0" u="none" strike="noStrike" kern="1200" spc="0" baseline="0">
                <a:solidFill>
                  <a:srgbClr val="000000">
                    <a:lumMod val="65000"/>
                    <a:lumOff val="35000"/>
                  </a:srgbClr>
                </a:solidFill>
                <a:latin typeface="+mn-lt"/>
                <a:ea typeface="+mn-ea"/>
                <a:cs typeface="+mn-cs"/>
              </a:defRPr>
            </a:pPr>
            <a:r>
              <a:rPr lang="en-US" sz="1600" b="1" i="0" u="none" strike="noStrike" baseline="0" dirty="0">
                <a:effectLst/>
              </a:rPr>
              <a:t>Please describe what condition(s) you haven't had drugs for</a:t>
            </a:r>
            <a:endParaRPr lang="nb-NO" sz="1600" b="1" i="0" u="none" strike="noStrike" kern="1200" spc="0" baseline="0" dirty="0">
              <a:solidFill>
                <a:srgbClr val="000000">
                  <a:lumMod val="65000"/>
                  <a:lumOff val="35000"/>
                </a:srgbClr>
              </a:solidFill>
              <a:latin typeface="+mn-lt"/>
              <a:ea typeface="+mn-ea"/>
              <a:cs typeface="+mn-cs"/>
            </a:endParaRPr>
          </a:p>
        </c:rich>
      </c:tx>
      <c:layout>
        <c:manualLayout>
          <c:xMode val="edge"/>
          <c:yMode val="edge"/>
          <c:x val="0.31694812800396954"/>
          <c:y val="1.6836195965366927E-2"/>
        </c:manualLayout>
      </c:layout>
      <c:overlay val="0"/>
      <c:spPr>
        <a:noFill/>
        <a:ln>
          <a:noFill/>
        </a:ln>
        <a:effectLst/>
      </c:spPr>
      <c:txPr>
        <a:bodyPr rot="0" spcFirstLastPara="1" vertOverflow="ellipsis" vert="horz" wrap="square" anchor="ctr" anchorCtr="1"/>
        <a:lstStyle/>
        <a:p>
          <a:pPr>
            <a:defRPr lang="nb-NO" sz="1800" b="1" i="0" u="none" strike="noStrike" kern="1200" spc="0" baseline="0">
              <a:solidFill>
                <a:srgbClr val="000000">
                  <a:lumMod val="65000"/>
                  <a:lumOff val="35000"/>
                </a:srgbClr>
              </a:solidFill>
              <a:latin typeface="+mn-lt"/>
              <a:ea typeface="+mn-ea"/>
              <a:cs typeface="+mn-cs"/>
            </a:defRPr>
          </a:pPr>
          <a:endParaRPr lang="nb-NO"/>
        </a:p>
      </c:txPr>
    </c:title>
    <c:autoTitleDeleted val="0"/>
    <c:plotArea>
      <c:layout>
        <c:manualLayout>
          <c:layoutTarget val="inner"/>
          <c:xMode val="edge"/>
          <c:yMode val="edge"/>
          <c:x val="4.699583287144294E-2"/>
          <c:y val="0.15792373910259541"/>
          <c:w val="0.93987374846738869"/>
          <c:h val="0.69287751579056212"/>
        </c:manualLayout>
      </c:layout>
      <c:barChart>
        <c:barDir val="col"/>
        <c:grouping val="clustered"/>
        <c:varyColors val="0"/>
        <c:ser>
          <c:idx val="0"/>
          <c:order val="0"/>
          <c:tx>
            <c:strRef>
              <c:f>'Ark1'!$B$1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'Ark1'!$A$2:$A$12</c:f>
              <c:strCache>
                <c:ptCount val="11"/>
                <c:pt idx="0">
                  <c:v>Pain</c:v>
                </c:pt>
                <c:pt idx="1">
                  <c:v>Contraception</c:v>
                </c:pt>
                <c:pt idx="2">
                  <c:v>Blood pressure</c:v>
                </c:pt>
                <c:pt idx="3">
                  <c:v>Anxiety</c:v>
                </c:pt>
                <c:pt idx="4">
                  <c:v>Heart medication</c:v>
                </c:pt>
                <c:pt idx="5">
                  <c:v>Migraine</c:v>
                </c:pt>
                <c:pt idx="6">
                  <c:v>Diabetes</c:v>
                </c:pt>
                <c:pt idx="7">
                  <c:v>Allergy</c:v>
                </c:pt>
                <c:pt idx="8">
                  <c:v>Asthma</c:v>
                </c:pt>
                <c:pt idx="9">
                  <c:v>Depression</c:v>
                </c:pt>
                <c:pt idx="10">
                  <c:v>Other</c:v>
                </c:pt>
              </c:strCache>
            </c:strRef>
          </c:cat>
          <c:val>
            <c:numRef>
              <c:f>'Ark1'!$B$2:$B$12</c:f>
              <c:numCache>
                <c:formatCode>0%</c:formatCode>
                <c:ptCount val="11"/>
                <c:pt idx="0">
                  <c:v>0.15</c:v>
                </c:pt>
                <c:pt idx="1">
                  <c:v>0.05</c:v>
                </c:pt>
                <c:pt idx="2">
                  <c:v>0.2</c:v>
                </c:pt>
                <c:pt idx="3">
                  <c:v>0.03</c:v>
                </c:pt>
                <c:pt idx="4">
                  <c:v>0.08</c:v>
                </c:pt>
                <c:pt idx="5">
                  <c:v>0.06</c:v>
                </c:pt>
                <c:pt idx="6">
                  <c:v>0.09</c:v>
                </c:pt>
                <c:pt idx="7">
                  <c:v>0.08</c:v>
                </c:pt>
                <c:pt idx="8">
                  <c:v>0.06</c:v>
                </c:pt>
                <c:pt idx="9">
                  <c:v>0.05</c:v>
                </c:pt>
                <c:pt idx="10">
                  <c:v>0.56000000000000005</c:v>
                </c:pt>
              </c:numCache>
            </c:numRef>
          </c:val>
          <c:extLst>
            <c:ext xmlns:c16="http://schemas.microsoft.com/office/drawing/2014/chart" uri="{C3380CC4-5D6E-409C-BE32-E72D297353CC}">
              <c16:uniqueId val="{00000000-3254-4617-8CF1-052D4B10985B}"/>
            </c:ext>
          </c:extLst>
        </c:ser>
        <c:ser>
          <c:idx val="1"/>
          <c:order val="1"/>
          <c:tx>
            <c:strRef>
              <c:f>'Ark1'!$C$1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'Ark1'!$A$2:$A$12</c:f>
              <c:strCache>
                <c:ptCount val="11"/>
                <c:pt idx="0">
                  <c:v>Pain</c:v>
                </c:pt>
                <c:pt idx="1">
                  <c:v>Contraception</c:v>
                </c:pt>
                <c:pt idx="2">
                  <c:v>Blood pressure</c:v>
                </c:pt>
                <c:pt idx="3">
                  <c:v>Anxiety</c:v>
                </c:pt>
                <c:pt idx="4">
                  <c:v>Heart medication</c:v>
                </c:pt>
                <c:pt idx="5">
                  <c:v>Migraine</c:v>
                </c:pt>
                <c:pt idx="6">
                  <c:v>Diabetes</c:v>
                </c:pt>
                <c:pt idx="7">
                  <c:v>Allergy</c:v>
                </c:pt>
                <c:pt idx="8">
                  <c:v>Asthma</c:v>
                </c:pt>
                <c:pt idx="9">
                  <c:v>Depression</c:v>
                </c:pt>
                <c:pt idx="10">
                  <c:v>Other</c:v>
                </c:pt>
              </c:strCache>
            </c:strRef>
          </c:cat>
          <c:val>
            <c:numRef>
              <c:f>'Ark1'!$C$2:$C$12</c:f>
              <c:numCache>
                <c:formatCode>0%</c:formatCode>
                <c:ptCount val="11"/>
                <c:pt idx="0">
                  <c:v>0.14000000000000001</c:v>
                </c:pt>
                <c:pt idx="1">
                  <c:v>0.12</c:v>
                </c:pt>
                <c:pt idx="2">
                  <c:v>0.11</c:v>
                </c:pt>
                <c:pt idx="3">
                  <c:v>7.0000000000000007E-2</c:v>
                </c:pt>
                <c:pt idx="4">
                  <c:v>0.05</c:v>
                </c:pt>
                <c:pt idx="5">
                  <c:v>0.05</c:v>
                </c:pt>
                <c:pt idx="6">
                  <c:v>0.05</c:v>
                </c:pt>
                <c:pt idx="7">
                  <c:v>0.05</c:v>
                </c:pt>
                <c:pt idx="8">
                  <c:v>0.04</c:v>
                </c:pt>
                <c:pt idx="9">
                  <c:v>0.01</c:v>
                </c:pt>
                <c:pt idx="10">
                  <c:v>0.57999999999999996</c:v>
                </c:pt>
              </c:numCache>
            </c:numRef>
          </c:val>
          <c:extLst>
            <c:ext xmlns:c16="http://schemas.microsoft.com/office/drawing/2014/chart" uri="{C3380CC4-5D6E-409C-BE32-E72D297353CC}">
              <c16:uniqueId val="{00000001-3254-4617-8CF1-052D4B10985B}"/>
            </c:ext>
          </c:extLst>
        </c:ser>
        <c:dLbls>
          <c:dLblPos val="outEnd"/>
          <c:showLegendKey val="0"/>
          <c:showVal val="1"/>
          <c:showCatName val="0"/>
          <c:showSerName val="0"/>
          <c:showPercent val="0"/>
          <c:showBubbleSize val="0"/>
        </c:dLbls>
        <c:gapWidth val="100"/>
        <c:axId val="462493856"/>
        <c:axId val="462497384"/>
      </c:barChart>
      <c:catAx>
        <c:axId val="462493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crossAx val="462497384"/>
        <c:crosses val="autoZero"/>
        <c:auto val="1"/>
        <c:lblAlgn val="ctr"/>
        <c:lblOffset val="100"/>
        <c:noMultiLvlLbl val="0"/>
      </c:catAx>
      <c:valAx>
        <c:axId val="462497384"/>
        <c:scaling>
          <c:orientation val="minMax"/>
          <c:max val="0.60000000000000009"/>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crossAx val="462493856"/>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862" b="0" i="0" u="none" strike="noStrike" kern="1200" spc="0" baseline="0">
                <a:solidFill>
                  <a:schemeClr val="tx1">
                    <a:lumMod val="65000"/>
                    <a:lumOff val="35000"/>
                  </a:schemeClr>
                </a:solidFill>
                <a:latin typeface="+mn-lt"/>
                <a:ea typeface="+mn-ea"/>
                <a:cs typeface="+mn-cs"/>
              </a:defRPr>
            </a:pPr>
            <a:r>
              <a:rPr lang="en-US" sz="1400" b="1" i="0" baseline="0" dirty="0">
                <a:effectLst/>
              </a:rPr>
              <a:t>At the time or times when you did not get a drug because of a shortage, what was the solution?</a:t>
            </a:r>
            <a:endParaRPr lang="en-US" sz="1400" b="1" dirty="0"/>
          </a:p>
        </c:rich>
      </c:tx>
      <c:overlay val="0"/>
      <c:spPr>
        <a:noFill/>
        <a:ln>
          <a:noFill/>
        </a:ln>
        <a:effectLst/>
      </c:spPr>
      <c:txPr>
        <a:bodyPr rot="0" spcFirstLastPara="1" vertOverflow="ellipsis" vert="horz" wrap="square" anchor="ctr" anchorCtr="1"/>
        <a:lstStyle/>
        <a:p>
          <a:pPr algn="ctr">
            <a:defRPr sz="1862"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manualLayout>
          <c:layoutTarget val="inner"/>
          <c:xMode val="edge"/>
          <c:yMode val="edge"/>
          <c:x val="0.50310668231343803"/>
          <c:y val="0.14500842745689196"/>
          <c:w val="0.436616456066861"/>
          <c:h val="0.76777352432473522"/>
        </c:manualLayout>
      </c:layout>
      <c:barChart>
        <c:barDir val="bar"/>
        <c:grouping val="clustered"/>
        <c:varyColors val="0"/>
        <c:ser>
          <c:idx val="0"/>
          <c:order val="0"/>
          <c:tx>
            <c:strRef>
              <c:f>'Ark1'!$B$1</c:f>
              <c:strCache>
                <c:ptCount val="1"/>
                <c:pt idx="0">
                  <c:v>2019</c:v>
                </c:pt>
              </c:strCache>
            </c:strRef>
          </c:tx>
          <c:spPr>
            <a:solidFill>
              <a:schemeClr val="accent1"/>
            </a:solidFill>
            <a:ln w="19050">
              <a:noFill/>
            </a:ln>
            <a:effectLst/>
          </c:spPr>
          <c:invertIfNegative val="0"/>
          <c:dPt>
            <c:idx val="0"/>
            <c:invertIfNegative val="0"/>
            <c:bubble3D val="0"/>
            <c:spPr>
              <a:solidFill>
                <a:schemeClr val="accent1"/>
              </a:solidFill>
              <a:ln w="19050">
                <a:noFill/>
              </a:ln>
              <a:effectLst/>
            </c:spPr>
            <c:extLst>
              <c:ext xmlns:c16="http://schemas.microsoft.com/office/drawing/2014/chart" uri="{C3380CC4-5D6E-409C-BE32-E72D297353CC}">
                <c16:uniqueId val="{00000001-93EE-4879-98D2-906002C93887}"/>
              </c:ext>
            </c:extLst>
          </c:dPt>
          <c:dPt>
            <c:idx val="1"/>
            <c:invertIfNegative val="0"/>
            <c:bubble3D val="0"/>
            <c:spPr>
              <a:solidFill>
                <a:schemeClr val="accent1"/>
              </a:solidFill>
              <a:ln w="19050">
                <a:noFill/>
              </a:ln>
              <a:effectLst/>
            </c:spPr>
            <c:extLst>
              <c:ext xmlns:c16="http://schemas.microsoft.com/office/drawing/2014/chart" uri="{C3380CC4-5D6E-409C-BE32-E72D297353CC}">
                <c16:uniqueId val="{00000003-93EE-4879-98D2-906002C93887}"/>
              </c:ext>
            </c:extLst>
          </c:dPt>
          <c:dPt>
            <c:idx val="2"/>
            <c:invertIfNegative val="0"/>
            <c:bubble3D val="0"/>
            <c:spPr>
              <a:solidFill>
                <a:schemeClr val="accent1"/>
              </a:solidFill>
              <a:ln w="19050">
                <a:noFill/>
              </a:ln>
              <a:effectLst/>
            </c:spPr>
            <c:extLst>
              <c:ext xmlns:c16="http://schemas.microsoft.com/office/drawing/2014/chart" uri="{C3380CC4-5D6E-409C-BE32-E72D297353CC}">
                <c16:uniqueId val="{00000005-93EE-4879-98D2-906002C93887}"/>
              </c:ext>
            </c:extLst>
          </c:dPt>
          <c:dPt>
            <c:idx val="3"/>
            <c:invertIfNegative val="0"/>
            <c:bubble3D val="0"/>
            <c:spPr>
              <a:solidFill>
                <a:schemeClr val="accent1"/>
              </a:solidFill>
              <a:ln w="19050">
                <a:noFill/>
              </a:ln>
              <a:effectLst/>
            </c:spPr>
            <c:extLst>
              <c:ext xmlns:c16="http://schemas.microsoft.com/office/drawing/2014/chart" uri="{C3380CC4-5D6E-409C-BE32-E72D297353CC}">
                <c16:uniqueId val="{00000007-93EE-4879-98D2-906002C93887}"/>
              </c:ext>
            </c:extLst>
          </c:dPt>
          <c:dPt>
            <c:idx val="4"/>
            <c:invertIfNegative val="0"/>
            <c:bubble3D val="0"/>
            <c:spPr>
              <a:solidFill>
                <a:schemeClr val="accent1"/>
              </a:solidFill>
              <a:ln w="19050">
                <a:noFill/>
              </a:ln>
              <a:effectLst/>
            </c:spPr>
            <c:extLst>
              <c:ext xmlns:c16="http://schemas.microsoft.com/office/drawing/2014/chart" uri="{C3380CC4-5D6E-409C-BE32-E72D297353CC}">
                <c16:uniqueId val="{00000009-93EE-4879-98D2-906002C93887}"/>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'Ark1'!$A$2:$A$11</c:f>
              <c:strCache>
                <c:ptCount val="10"/>
                <c:pt idx="0">
                  <c:v>Other reasons</c:v>
                </c:pt>
                <c:pt idx="1">
                  <c:v>I got the drug from someone I know</c:v>
                </c:pt>
                <c:pt idx="2">
                  <c:v>I got the drug from an apothecary abroad</c:v>
                </c:pt>
                <c:pt idx="3">
                  <c:v>Don't remember</c:v>
                </c:pt>
                <c:pt idx="4">
                  <c:v>I never got the drug</c:v>
                </c:pt>
                <c:pt idx="5">
                  <c:v>I got the same drug but at a different dose than I usually get</c:v>
                </c:pt>
                <c:pt idx="6">
                  <c:v>I got some of the drug but not all I wanted (the drug was rationed)</c:v>
                </c:pt>
                <c:pt idx="7">
                  <c:v>I waited until the drug became available at the same apothecary again</c:v>
                </c:pt>
                <c:pt idx="8">
                  <c:v>I received another drug that was supposed to have the same effect</c:v>
                </c:pt>
                <c:pt idx="9">
                  <c:v>I got the medicine from another Norwegian apothecary</c:v>
                </c:pt>
              </c:strCache>
            </c:strRef>
          </c:cat>
          <c:val>
            <c:numRef>
              <c:f>'Ark1'!$B$2:$B$11</c:f>
              <c:numCache>
                <c:formatCode>0%</c:formatCode>
                <c:ptCount val="10"/>
                <c:pt idx="0">
                  <c:v>1.2999999999999999E-2</c:v>
                </c:pt>
                <c:pt idx="1">
                  <c:v>5.1999999999999998E-2</c:v>
                </c:pt>
                <c:pt idx="2">
                  <c:v>4.2999999999999997E-2</c:v>
                </c:pt>
                <c:pt idx="3">
                  <c:v>1.2999999999999999E-2</c:v>
                </c:pt>
                <c:pt idx="4">
                  <c:v>9.0999999999999998E-2</c:v>
                </c:pt>
                <c:pt idx="5">
                  <c:v>0.19400000000000001</c:v>
                </c:pt>
                <c:pt idx="6">
                  <c:v>0.185</c:v>
                </c:pt>
                <c:pt idx="7">
                  <c:v>0.33600000000000002</c:v>
                </c:pt>
                <c:pt idx="8">
                  <c:v>0.40100000000000002</c:v>
                </c:pt>
                <c:pt idx="9">
                  <c:v>0.40100000000000002</c:v>
                </c:pt>
              </c:numCache>
            </c:numRef>
          </c:val>
          <c:extLst>
            <c:ext xmlns:c16="http://schemas.microsoft.com/office/drawing/2014/chart" uri="{C3380CC4-5D6E-409C-BE32-E72D297353CC}">
              <c16:uniqueId val="{0000000A-93EE-4879-98D2-906002C93887}"/>
            </c:ext>
          </c:extLst>
        </c:ser>
        <c:ser>
          <c:idx val="1"/>
          <c:order val="1"/>
          <c:tx>
            <c:strRef>
              <c:f>'Ark1'!$C$1</c:f>
              <c:strCache>
                <c:ptCount val="1"/>
                <c:pt idx="0">
                  <c:v>2021</c:v>
                </c:pt>
              </c:strCache>
            </c:strRef>
          </c:tx>
          <c:spPr>
            <a:solidFill>
              <a:schemeClr val="accent2"/>
            </a:solidFill>
            <a:ln w="19050">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'Ark1'!$A$2:$A$11</c:f>
              <c:strCache>
                <c:ptCount val="10"/>
                <c:pt idx="0">
                  <c:v>Other reasons</c:v>
                </c:pt>
                <c:pt idx="1">
                  <c:v>I got the drug from someone I know</c:v>
                </c:pt>
                <c:pt idx="2">
                  <c:v>I got the drug from an apothecary abroad</c:v>
                </c:pt>
                <c:pt idx="3">
                  <c:v>Don't remember</c:v>
                </c:pt>
                <c:pt idx="4">
                  <c:v>I never got the drug</c:v>
                </c:pt>
                <c:pt idx="5">
                  <c:v>I got the same drug but at a different dose than I usually get</c:v>
                </c:pt>
                <c:pt idx="6">
                  <c:v>I got some of the drug but not all I wanted (the drug was rationed)</c:v>
                </c:pt>
                <c:pt idx="7">
                  <c:v>I waited until the drug became available at the same apothecary again</c:v>
                </c:pt>
                <c:pt idx="8">
                  <c:v>I received another drug that was supposed to have the same effect</c:v>
                </c:pt>
                <c:pt idx="9">
                  <c:v>I got the medicine from another Norwegian apothecary</c:v>
                </c:pt>
              </c:strCache>
            </c:strRef>
          </c:cat>
          <c:val>
            <c:numRef>
              <c:f>'Ark1'!$C$2:$C$11</c:f>
              <c:numCache>
                <c:formatCode>0%</c:formatCode>
                <c:ptCount val="10"/>
                <c:pt idx="0">
                  <c:v>1.7999999999999999E-2</c:v>
                </c:pt>
                <c:pt idx="1">
                  <c:v>1.7999999999999999E-2</c:v>
                </c:pt>
                <c:pt idx="2">
                  <c:v>2.7E-2</c:v>
                </c:pt>
                <c:pt idx="3">
                  <c:v>3.2000000000000001E-2</c:v>
                </c:pt>
                <c:pt idx="4">
                  <c:v>6.3E-2</c:v>
                </c:pt>
                <c:pt idx="5">
                  <c:v>6.8000000000000005E-2</c:v>
                </c:pt>
                <c:pt idx="6">
                  <c:v>0.14000000000000001</c:v>
                </c:pt>
                <c:pt idx="7">
                  <c:v>0.32600000000000001</c:v>
                </c:pt>
                <c:pt idx="8">
                  <c:v>0.41199999999999998</c:v>
                </c:pt>
                <c:pt idx="9">
                  <c:v>0.41199999999999998</c:v>
                </c:pt>
              </c:numCache>
            </c:numRef>
          </c:val>
          <c:extLst>
            <c:ext xmlns:c16="http://schemas.microsoft.com/office/drawing/2014/chart" uri="{C3380CC4-5D6E-409C-BE32-E72D297353CC}">
              <c16:uniqueId val="{0000000B-93EE-4879-98D2-906002C93887}"/>
            </c:ext>
          </c:extLst>
        </c:ser>
        <c:dLbls>
          <c:dLblPos val="outEnd"/>
          <c:showLegendKey val="0"/>
          <c:showVal val="1"/>
          <c:showCatName val="0"/>
          <c:showSerName val="0"/>
          <c:showPercent val="0"/>
          <c:showBubbleSize val="0"/>
        </c:dLbls>
        <c:gapWidth val="100"/>
        <c:axId val="1036349088"/>
        <c:axId val="1036347776"/>
      </c:barChart>
      <c:valAx>
        <c:axId val="1036347776"/>
        <c:scaling>
          <c:orientation val="minMax"/>
          <c:max val="0.5"/>
        </c:scaling>
        <c:delete val="0"/>
        <c:axPos val="b"/>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crossAx val="1036349088"/>
        <c:crosses val="autoZero"/>
        <c:crossBetween val="between"/>
        <c:majorUnit val="0.1"/>
      </c:valAx>
      <c:catAx>
        <c:axId val="1036349088"/>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nb-NO"/>
          </a:p>
        </c:txPr>
        <c:crossAx val="1036347776"/>
        <c:crosses val="autoZero"/>
        <c:auto val="1"/>
        <c:lblAlgn val="ctr"/>
        <c:lblOffset val="100"/>
        <c:noMultiLvlLbl val="0"/>
      </c:cat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862" b="0" i="0" u="none" strike="noStrike" kern="1200" spc="0" baseline="0">
                <a:solidFill>
                  <a:schemeClr val="tx1">
                    <a:lumMod val="65000"/>
                    <a:lumOff val="35000"/>
                  </a:schemeClr>
                </a:solidFill>
                <a:latin typeface="+mn-lt"/>
                <a:ea typeface="+mn-ea"/>
                <a:cs typeface="+mn-cs"/>
              </a:defRPr>
            </a:pPr>
            <a:r>
              <a:rPr lang="en-US" sz="1400" b="1" i="0" u="none" strike="noStrike" baseline="0" dirty="0">
                <a:effectLst/>
              </a:rPr>
              <a:t>How satisfied or dissatisfied have been </a:t>
            </a:r>
            <a:r>
              <a:rPr lang="en-US" sz="1400" b="1" i="0" u="none" strike="noStrike" baseline="0" dirty="0" err="1">
                <a:effectLst/>
              </a:rPr>
              <a:t>been</a:t>
            </a:r>
            <a:r>
              <a:rPr lang="en-US" sz="1400" b="1" i="0" u="none" strike="noStrike" baseline="0" dirty="0">
                <a:effectLst/>
              </a:rPr>
              <a:t> with the drug you received as a replacement for the one you were actually supposed to have?</a:t>
            </a:r>
            <a:endParaRPr lang="en-US" sz="1400" dirty="0"/>
          </a:p>
        </c:rich>
      </c:tx>
      <c:overlay val="0"/>
      <c:spPr>
        <a:noFill/>
        <a:ln>
          <a:noFill/>
        </a:ln>
        <a:effectLst/>
      </c:spPr>
      <c:txPr>
        <a:bodyPr rot="0" spcFirstLastPara="1" vertOverflow="ellipsis" vert="horz" wrap="square" anchor="ctr" anchorCtr="1"/>
        <a:lstStyle/>
        <a:p>
          <a:pPr algn="ctr">
            <a:defRPr sz="1862"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manualLayout>
          <c:layoutTarget val="inner"/>
          <c:xMode val="edge"/>
          <c:yMode val="edge"/>
          <c:x val="8.3740961928263566E-2"/>
          <c:y val="0.18389341702544768"/>
          <c:w val="0.87770113401500782"/>
          <c:h val="0.70236562103386735"/>
        </c:manualLayout>
      </c:layout>
      <c:barChart>
        <c:barDir val="col"/>
        <c:grouping val="clustered"/>
        <c:varyColors val="0"/>
        <c:ser>
          <c:idx val="0"/>
          <c:order val="0"/>
          <c:tx>
            <c:strRef>
              <c:f>'Ark1'!$B$1</c:f>
              <c:strCache>
                <c:ptCount val="1"/>
                <c:pt idx="0">
                  <c:v>2019</c:v>
                </c:pt>
              </c:strCache>
            </c:strRef>
          </c:tx>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0B41-4983-B035-2CB5BDA49B9D}"/>
              </c:ext>
            </c:extLst>
          </c:dPt>
          <c:dPt>
            <c:idx val="1"/>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3-0B41-4983-B035-2CB5BDA49B9D}"/>
              </c:ext>
            </c:extLst>
          </c:dPt>
          <c:dPt>
            <c:idx val="2"/>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5-0B41-4983-B035-2CB5BDA49B9D}"/>
              </c:ext>
            </c:extLst>
          </c:dPt>
          <c:dPt>
            <c:idx val="3"/>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7-0B41-4983-B035-2CB5BDA49B9D}"/>
              </c:ext>
            </c:extLst>
          </c:dPt>
          <c:dPt>
            <c:idx val="4"/>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9-0B41-4983-B035-2CB5BDA49B9D}"/>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'Ark1'!$A$2:$A$6</c:f>
              <c:strCache>
                <c:ptCount val="5"/>
                <c:pt idx="0">
                  <c:v>Very satisfied</c:v>
                </c:pt>
                <c:pt idx="1">
                  <c:v>Rather satisfied</c:v>
                </c:pt>
                <c:pt idx="2">
                  <c:v>Neither satisfied nor dissatisfied</c:v>
                </c:pt>
                <c:pt idx="3">
                  <c:v>Rather dissatisfied</c:v>
                </c:pt>
                <c:pt idx="4">
                  <c:v>Very dissatisfied</c:v>
                </c:pt>
              </c:strCache>
            </c:strRef>
          </c:cat>
          <c:val>
            <c:numRef>
              <c:f>'Ark1'!$B$2:$B$6</c:f>
              <c:numCache>
                <c:formatCode>0%</c:formatCode>
                <c:ptCount val="5"/>
                <c:pt idx="0">
                  <c:v>0.10100000000000001</c:v>
                </c:pt>
                <c:pt idx="1">
                  <c:v>0.30299999999999999</c:v>
                </c:pt>
                <c:pt idx="2">
                  <c:v>0.30299999999999999</c:v>
                </c:pt>
                <c:pt idx="3">
                  <c:v>0.20200000000000001</c:v>
                </c:pt>
                <c:pt idx="4">
                  <c:v>3.4000000000000002E-2</c:v>
                </c:pt>
              </c:numCache>
            </c:numRef>
          </c:val>
          <c:extLst>
            <c:ext xmlns:c16="http://schemas.microsoft.com/office/drawing/2014/chart" uri="{C3380CC4-5D6E-409C-BE32-E72D297353CC}">
              <c16:uniqueId val="{0000000A-0B41-4983-B035-2CB5BDA49B9D}"/>
            </c:ext>
          </c:extLst>
        </c:ser>
        <c:ser>
          <c:idx val="1"/>
          <c:order val="1"/>
          <c:tx>
            <c:strRef>
              <c:f>'Ark1'!$C$1</c:f>
              <c:strCache>
                <c:ptCount val="1"/>
                <c:pt idx="0">
                  <c:v>2021</c:v>
                </c:pt>
              </c:strCache>
            </c:strRef>
          </c:tx>
          <c:spPr>
            <a:solidFill>
              <a:schemeClr val="accent2"/>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'Ark1'!$A$2:$A$6</c:f>
              <c:strCache>
                <c:ptCount val="5"/>
                <c:pt idx="0">
                  <c:v>Very satisfied</c:v>
                </c:pt>
                <c:pt idx="1">
                  <c:v>Rather satisfied</c:v>
                </c:pt>
                <c:pt idx="2">
                  <c:v>Neither satisfied nor dissatisfied</c:v>
                </c:pt>
                <c:pt idx="3">
                  <c:v>Rather dissatisfied</c:v>
                </c:pt>
                <c:pt idx="4">
                  <c:v>Very dissatisfied</c:v>
                </c:pt>
              </c:strCache>
            </c:strRef>
          </c:cat>
          <c:val>
            <c:numRef>
              <c:f>'Ark1'!$C$2:$C$6</c:f>
              <c:numCache>
                <c:formatCode>0%</c:formatCode>
                <c:ptCount val="5"/>
                <c:pt idx="0">
                  <c:v>0.11</c:v>
                </c:pt>
                <c:pt idx="1">
                  <c:v>0.25</c:v>
                </c:pt>
                <c:pt idx="2">
                  <c:v>0.39</c:v>
                </c:pt>
                <c:pt idx="3">
                  <c:v>0.18</c:v>
                </c:pt>
                <c:pt idx="4">
                  <c:v>7.0000000000000007E-2</c:v>
                </c:pt>
              </c:numCache>
            </c:numRef>
          </c:val>
          <c:extLst>
            <c:ext xmlns:c16="http://schemas.microsoft.com/office/drawing/2014/chart" uri="{C3380CC4-5D6E-409C-BE32-E72D297353CC}">
              <c16:uniqueId val="{0000000B-0B41-4983-B035-2CB5BDA49B9D}"/>
            </c:ext>
          </c:extLst>
        </c:ser>
        <c:dLbls>
          <c:dLblPos val="outEnd"/>
          <c:showLegendKey val="0"/>
          <c:showVal val="1"/>
          <c:showCatName val="0"/>
          <c:showSerName val="0"/>
          <c:showPercent val="0"/>
          <c:showBubbleSize val="0"/>
        </c:dLbls>
        <c:gapWidth val="100"/>
        <c:axId val="1036349088"/>
        <c:axId val="1036347776"/>
      </c:barChart>
      <c:valAx>
        <c:axId val="1036347776"/>
        <c:scaling>
          <c:orientation val="minMax"/>
          <c:max val="0.5"/>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nb-NO"/>
          </a:p>
        </c:txPr>
        <c:crossAx val="1036349088"/>
        <c:crosses val="autoZero"/>
        <c:crossBetween val="between"/>
        <c:majorUnit val="0.1"/>
      </c:valAx>
      <c:catAx>
        <c:axId val="103634908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nb-NO"/>
          </a:p>
        </c:txPr>
        <c:crossAx val="1036347776"/>
        <c:crosses val="autoZero"/>
        <c:auto val="1"/>
        <c:lblAlgn val="ctr"/>
        <c:lblOffset val="100"/>
        <c:noMultiLvlLbl val="0"/>
      </c:cat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6" name="Google Shape;7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1" name="Google Shape;151;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9" name="Google Shape;159;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r>
              <a:rPr lang="en-GB"/>
              <a:t>It is difficult to find respondents with experience of the other tests, and the results do not comprise sufficient grounds for analysis.</a:t>
            </a:r>
            <a:endParaRPr/>
          </a:p>
          <a:p>
            <a:pPr marL="0" marR="0" lvl="0" indent="0" algn="l" rtl="0">
              <a:lnSpc>
                <a:spcPct val="100000"/>
              </a:lnSpc>
              <a:spcBef>
                <a:spcPts val="0"/>
              </a:spcBef>
              <a:spcAft>
                <a:spcPts val="0"/>
              </a:spcAft>
              <a:buClr>
                <a:schemeClr val="dk1"/>
              </a:buClr>
              <a:buSzPts val="1200"/>
              <a:buFont typeface="Calibri"/>
              <a:buNone/>
            </a:pPr>
            <a:endParaRPr/>
          </a:p>
        </p:txBody>
      </p:sp>
      <p:sp>
        <p:nvSpPr>
          <p:cNvPr id="160" name="Google Shape;160;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8" name="Google Shape;168;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r>
              <a:rPr lang="en-GB"/>
              <a:t>It is difficult to find respondents with experience of the other tests, and the results do not comprise sufficient grounds for analysis.</a:t>
            </a:r>
            <a:endParaRPr/>
          </a:p>
          <a:p>
            <a:pPr marL="0" marR="0" lvl="0" indent="0" algn="l" rtl="0">
              <a:lnSpc>
                <a:spcPct val="100000"/>
              </a:lnSpc>
              <a:spcBef>
                <a:spcPts val="0"/>
              </a:spcBef>
              <a:spcAft>
                <a:spcPts val="0"/>
              </a:spcAft>
              <a:buClr>
                <a:schemeClr val="dk1"/>
              </a:buClr>
              <a:buSzPts val="1200"/>
              <a:buFont typeface="Calibri"/>
              <a:buNone/>
            </a:pPr>
            <a:endParaRPr/>
          </a:p>
        </p:txBody>
      </p:sp>
      <p:sp>
        <p:nvSpPr>
          <p:cNvPr id="169" name="Google Shape;169;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8" name="Google Shape;178;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r>
              <a:rPr lang="en-GB"/>
              <a:t>It is difficult to find respondents with experience of the other tests, and the results do not comprise sufficient grounds for analysis.</a:t>
            </a:r>
            <a:endParaRPr/>
          </a:p>
          <a:p>
            <a:pPr marL="0" marR="0" lvl="0" indent="0" algn="l" rtl="0">
              <a:lnSpc>
                <a:spcPct val="100000"/>
              </a:lnSpc>
              <a:spcBef>
                <a:spcPts val="0"/>
              </a:spcBef>
              <a:spcAft>
                <a:spcPts val="0"/>
              </a:spcAft>
              <a:buClr>
                <a:schemeClr val="dk1"/>
              </a:buClr>
              <a:buSzPts val="1200"/>
              <a:buFont typeface="Calibri"/>
              <a:buNone/>
            </a:pPr>
            <a:endParaRPr/>
          </a:p>
        </p:txBody>
      </p:sp>
      <p:sp>
        <p:nvSpPr>
          <p:cNvPr id="179" name="Google Shape;179;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8" name="Google Shape;188;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r>
              <a:rPr lang="en-GB"/>
              <a:t>It is difficult to find respondents with experience of the other tests, and the results do not comprise sufficient grounds for analysis.</a:t>
            </a:r>
            <a:endParaRPr/>
          </a:p>
          <a:p>
            <a:pPr marL="0" marR="0" lvl="0" indent="0" algn="l" rtl="0">
              <a:lnSpc>
                <a:spcPct val="100000"/>
              </a:lnSpc>
              <a:spcBef>
                <a:spcPts val="0"/>
              </a:spcBef>
              <a:spcAft>
                <a:spcPts val="0"/>
              </a:spcAft>
              <a:buClr>
                <a:schemeClr val="dk1"/>
              </a:buClr>
              <a:buSzPts val="1200"/>
              <a:buFont typeface="Calibri"/>
              <a:buNone/>
            </a:pPr>
            <a:endParaRPr/>
          </a:p>
        </p:txBody>
      </p:sp>
      <p:sp>
        <p:nvSpPr>
          <p:cNvPr id="189" name="Google Shape;189;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8" name="Google Shape;198;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r>
              <a:rPr lang="en-GB"/>
              <a:t>It is difficult to find respondents with experience of the other tests, and the results do not comprise sufficient grounds for analysis.</a:t>
            </a:r>
            <a:endParaRPr/>
          </a:p>
          <a:p>
            <a:pPr marL="0" marR="0" lvl="0" indent="0" algn="l" rtl="0">
              <a:lnSpc>
                <a:spcPct val="100000"/>
              </a:lnSpc>
              <a:spcBef>
                <a:spcPts val="0"/>
              </a:spcBef>
              <a:spcAft>
                <a:spcPts val="0"/>
              </a:spcAft>
              <a:buClr>
                <a:schemeClr val="dk1"/>
              </a:buClr>
              <a:buSzPts val="1200"/>
              <a:buFont typeface="Calibri"/>
              <a:buNone/>
            </a:pPr>
            <a:endParaRPr/>
          </a:p>
        </p:txBody>
      </p:sp>
      <p:sp>
        <p:nvSpPr>
          <p:cNvPr id="199" name="Google Shape;199;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8" name="Google Shape;208;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r>
              <a:rPr lang="en-GB"/>
              <a:t>It is difficult to find respondents with experience of the other tests, and the results do not comprise sufficient grounds for analysis.</a:t>
            </a:r>
            <a:endParaRPr/>
          </a:p>
          <a:p>
            <a:pPr marL="0" marR="0" lvl="0" indent="0" algn="l" rtl="0">
              <a:lnSpc>
                <a:spcPct val="100000"/>
              </a:lnSpc>
              <a:spcBef>
                <a:spcPts val="0"/>
              </a:spcBef>
              <a:spcAft>
                <a:spcPts val="0"/>
              </a:spcAft>
              <a:buClr>
                <a:schemeClr val="dk1"/>
              </a:buClr>
              <a:buSzPts val="1200"/>
              <a:buFont typeface="Calibri"/>
              <a:buNone/>
            </a:pPr>
            <a:endParaRPr/>
          </a:p>
        </p:txBody>
      </p:sp>
      <p:sp>
        <p:nvSpPr>
          <p:cNvPr id="209" name="Google Shape;209;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8" name="Google Shape;218;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a:p>
        </p:txBody>
      </p:sp>
      <p:sp>
        <p:nvSpPr>
          <p:cNvPr id="219" name="Google Shape;219;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7" name="Google Shape;227;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a:p>
        </p:txBody>
      </p:sp>
      <p:sp>
        <p:nvSpPr>
          <p:cNvPr id="228" name="Google Shape;228;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7" name="Google Shape;237;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3" name="Google Shape;8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7" name="Google Shape;97;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8" name="Google Shape;98;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5" name="Google Shape;105;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900" b="1" i="0">
                <a:solidFill>
                  <a:schemeClr val="dk1"/>
                </a:solidFill>
                <a:latin typeface="Calibri"/>
                <a:ea typeface="Calibri"/>
                <a:cs typeface="Calibri"/>
                <a:sym typeface="Calibri"/>
              </a:rPr>
              <a:t> </a:t>
            </a:r>
            <a:endParaRPr sz="900" b="0" i="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
        <p:nvSpPr>
          <p:cNvPr id="106" name="Google Shape;106;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2" name="Google Shape;112;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a:p>
        </p:txBody>
      </p:sp>
      <p:sp>
        <p:nvSpPr>
          <p:cNvPr id="113" name="Google Shape;113;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2" name="Google Shape;122;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a:t>It is difficult to find respondents with experience of the other tests, and the results do not comprise sufficient grounds for analysis.</a:t>
            </a:r>
            <a:endParaRPr/>
          </a:p>
          <a:p>
            <a:pPr marL="0" marR="0" lvl="0" indent="0" algn="l" rtl="0">
              <a:lnSpc>
                <a:spcPct val="100000"/>
              </a:lnSpc>
              <a:spcBef>
                <a:spcPts val="0"/>
              </a:spcBef>
              <a:spcAft>
                <a:spcPts val="0"/>
              </a:spcAft>
              <a:buClr>
                <a:schemeClr val="dk1"/>
              </a:buClr>
              <a:buSzPts val="1200"/>
              <a:buFont typeface="Calibri"/>
              <a:buNone/>
            </a:pPr>
            <a:endParaRPr/>
          </a:p>
        </p:txBody>
      </p:sp>
      <p:sp>
        <p:nvSpPr>
          <p:cNvPr id="123" name="Google Shape;123;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2" name="Google Shape;132;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1" name="Google Shape;141;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a:t>Children = persons in the household under 18 years of age.</a:t>
            </a:r>
            <a:endParaRPr/>
          </a:p>
          <a:p>
            <a:pPr marL="0" marR="0" lvl="0" indent="0" algn="l" rtl="0">
              <a:lnSpc>
                <a:spcPct val="100000"/>
              </a:lnSpc>
              <a:spcBef>
                <a:spcPts val="0"/>
              </a:spcBef>
              <a:spcAft>
                <a:spcPts val="0"/>
              </a:spcAft>
              <a:buClr>
                <a:schemeClr val="dk1"/>
              </a:buClr>
              <a:buSzPts val="1200"/>
              <a:buFont typeface="Calibri"/>
              <a:buNone/>
            </a:pPr>
            <a:r>
              <a:rPr lang="en-GB"/>
              <a:t>0 % report that the results are under 0.5%.</a:t>
            </a:r>
            <a:endParaRPr/>
          </a:p>
          <a:p>
            <a:pPr marL="0" lvl="0" indent="0" algn="l" rtl="0">
              <a:spcBef>
                <a:spcPts val="0"/>
              </a:spcBef>
              <a:spcAft>
                <a:spcPts val="0"/>
              </a:spcAft>
              <a:buNone/>
            </a:pPr>
            <a:endParaRPr/>
          </a:p>
        </p:txBody>
      </p:sp>
      <p:sp>
        <p:nvSpPr>
          <p:cNvPr id="142" name="Google Shape;142;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tellysbilde">
  <p:cSld name="Tittellysbilde">
    <p:spTree>
      <p:nvGrpSpPr>
        <p:cNvPr id="1" name="Shape 14"/>
        <p:cNvGrpSpPr/>
        <p:nvPr/>
      </p:nvGrpSpPr>
      <p:grpSpPr>
        <a:xfrm>
          <a:off x="0" y="0"/>
          <a:ext cx="0" cy="0"/>
          <a:chOff x="0" y="0"/>
          <a:chExt cx="0" cy="0"/>
        </a:xfrm>
      </p:grpSpPr>
      <p:sp>
        <p:nvSpPr>
          <p:cNvPr id="15" name="Google Shape;15;p2"/>
          <p:cNvSpPr txBox="1">
            <a:spLocks noGrp="1"/>
          </p:cNvSpPr>
          <p:nvPr>
            <p:ph type="subTitle" idx="1"/>
          </p:nvPr>
        </p:nvSpPr>
        <p:spPr>
          <a:xfrm>
            <a:off x="778213" y="4932733"/>
            <a:ext cx="10363200" cy="338554"/>
          </a:xfrm>
          <a:prstGeom prst="rect">
            <a:avLst/>
          </a:prstGeom>
          <a:noFill/>
          <a:ln>
            <a:noFill/>
          </a:ln>
        </p:spPr>
        <p:txBody>
          <a:bodyPr spcFirstLastPara="1" wrap="square" lIns="0" tIns="0" rIns="0" bIns="0" anchor="t" anchorCtr="0">
            <a:spAutoFit/>
          </a:bodyPr>
          <a:lstStyle>
            <a:lvl1pPr lvl="0" algn="l">
              <a:lnSpc>
                <a:spcPct val="110000"/>
              </a:lnSpc>
              <a:spcBef>
                <a:spcPts val="400"/>
              </a:spcBef>
              <a:spcAft>
                <a:spcPts val="0"/>
              </a:spcAft>
              <a:buClr>
                <a:schemeClr val="dk1"/>
              </a:buClr>
              <a:buSzPts val="2000"/>
              <a:buNone/>
              <a:defRPr sz="2000">
                <a:solidFill>
                  <a:schemeClr val="dk1"/>
                </a:solidFill>
              </a:defRPr>
            </a:lvl1pPr>
            <a:lvl2pPr lvl="1" algn="ctr">
              <a:lnSpc>
                <a:spcPct val="110000"/>
              </a:lnSpc>
              <a:spcBef>
                <a:spcPts val="600"/>
              </a:spcBef>
              <a:spcAft>
                <a:spcPts val="0"/>
              </a:spcAft>
              <a:buClr>
                <a:srgbClr val="888888"/>
              </a:buClr>
              <a:buSzPts val="3000"/>
              <a:buNone/>
              <a:defRPr>
                <a:solidFill>
                  <a:srgbClr val="888888"/>
                </a:solidFill>
              </a:defRPr>
            </a:lvl2pPr>
            <a:lvl3pPr lvl="2" algn="ctr">
              <a:lnSpc>
                <a:spcPct val="110000"/>
              </a:lnSpc>
              <a:spcBef>
                <a:spcPts val="600"/>
              </a:spcBef>
              <a:spcAft>
                <a:spcPts val="0"/>
              </a:spcAft>
              <a:buClr>
                <a:srgbClr val="888888"/>
              </a:buClr>
              <a:buSzPts val="3000"/>
              <a:buNone/>
              <a:defRPr>
                <a:solidFill>
                  <a:srgbClr val="888888"/>
                </a:solidFill>
              </a:defRPr>
            </a:lvl3pPr>
            <a:lvl4pPr lvl="3" algn="ctr">
              <a:lnSpc>
                <a:spcPct val="110000"/>
              </a:lnSpc>
              <a:spcBef>
                <a:spcPts val="600"/>
              </a:spcBef>
              <a:spcAft>
                <a:spcPts val="0"/>
              </a:spcAft>
              <a:buClr>
                <a:srgbClr val="888888"/>
              </a:buClr>
              <a:buSzPts val="3000"/>
              <a:buNone/>
              <a:defRPr>
                <a:solidFill>
                  <a:srgbClr val="888888"/>
                </a:solidFill>
              </a:defRPr>
            </a:lvl4pPr>
            <a:lvl5pPr lvl="4" algn="ctr">
              <a:lnSpc>
                <a:spcPct val="110000"/>
              </a:lnSpc>
              <a:spcBef>
                <a:spcPts val="600"/>
              </a:spcBef>
              <a:spcAft>
                <a:spcPts val="0"/>
              </a:spcAft>
              <a:buClr>
                <a:srgbClr val="888888"/>
              </a:buClr>
              <a:buSzPts val="3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6" name="Google Shape;16;p2"/>
          <p:cNvSpPr txBox="1">
            <a:spLocks noGrp="1"/>
          </p:cNvSpPr>
          <p:nvPr>
            <p:ph type="ctrTitle"/>
          </p:nvPr>
        </p:nvSpPr>
        <p:spPr>
          <a:xfrm>
            <a:off x="778213" y="4212354"/>
            <a:ext cx="10363200" cy="609398"/>
          </a:xfrm>
          <a:prstGeom prst="rect">
            <a:avLst/>
          </a:prstGeom>
          <a:noFill/>
          <a:ln>
            <a:noFill/>
          </a:ln>
        </p:spPr>
        <p:txBody>
          <a:bodyPr spcFirstLastPara="1" wrap="square" lIns="0" tIns="0" rIns="0" bIns="0" anchor="b" anchorCtr="0">
            <a:spAutoFit/>
          </a:bodyPr>
          <a:lstStyle>
            <a:lvl1pPr lvl="0" algn="l">
              <a:lnSpc>
                <a:spcPct val="110000"/>
              </a:lnSpc>
              <a:spcBef>
                <a:spcPts val="0"/>
              </a:spcBef>
              <a:spcAft>
                <a:spcPts val="0"/>
              </a:spcAft>
              <a:buClr>
                <a:schemeClr val="dk1"/>
              </a:buClr>
              <a:buSzPts val="3600"/>
              <a:buFont typeface="Calibri"/>
              <a:buNone/>
              <a:defRPr sz="36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17" name="Google Shape;17;p2"/>
          <p:cNvPicPr preferRelativeResize="0"/>
          <p:nvPr/>
        </p:nvPicPr>
        <p:blipFill rotWithShape="1">
          <a:blip r:embed="rId2">
            <a:alphaModFix/>
          </a:blip>
          <a:srcRect/>
          <a:stretch/>
        </p:blipFill>
        <p:spPr>
          <a:xfrm>
            <a:off x="8832179" y="5757128"/>
            <a:ext cx="2369447" cy="514182"/>
          </a:xfrm>
          <a:prstGeom prst="rect">
            <a:avLst/>
          </a:prstGeom>
          <a:noFill/>
          <a:ln>
            <a:noFill/>
          </a:ln>
        </p:spPr>
      </p:pic>
      <p:pic>
        <p:nvPicPr>
          <p:cNvPr id="18" name="Google Shape;18;p2"/>
          <p:cNvPicPr preferRelativeResize="0">
            <a:picLocks noGrp="1"/>
          </p:cNvPicPr>
          <p:nvPr>
            <p:ph type="pic" idx="2"/>
          </p:nvPr>
        </p:nvPicPr>
        <p:blipFill/>
        <p:spPr>
          <a:xfrm>
            <a:off x="0" y="0"/>
            <a:ext cx="12192000" cy="3955188"/>
          </a:xfrm>
          <a:prstGeom prst="rect">
            <a:avLst/>
          </a:prstGeom>
          <a:blipFill rotWithShape="1">
            <a:blip r:embed="rId3">
              <a:alphaModFix/>
            </a:blip>
            <a:stretch>
              <a:fillRect/>
            </a:stretch>
          </a:blip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lde med tekstboks høyre">
  <p:cSld name="Bilde med tekstboks høyre">
    <p:spTree>
      <p:nvGrpSpPr>
        <p:cNvPr id="1" name="Shape 55"/>
        <p:cNvGrpSpPr/>
        <p:nvPr/>
      </p:nvGrpSpPr>
      <p:grpSpPr>
        <a:xfrm>
          <a:off x="0" y="0"/>
          <a:ext cx="0" cy="0"/>
          <a:chOff x="0" y="0"/>
          <a:chExt cx="0" cy="0"/>
        </a:xfrm>
      </p:grpSpPr>
      <p:sp>
        <p:nvSpPr>
          <p:cNvPr id="56" name="Google Shape;56;p11"/>
          <p:cNvSpPr>
            <a:spLocks noGrp="1"/>
          </p:cNvSpPr>
          <p:nvPr>
            <p:ph type="pic" idx="2"/>
          </p:nvPr>
        </p:nvSpPr>
        <p:spPr>
          <a:xfrm>
            <a:off x="228090" y="252000"/>
            <a:ext cx="11711910" cy="5856700"/>
          </a:xfrm>
          <a:prstGeom prst="rect">
            <a:avLst/>
          </a:prstGeom>
          <a:solidFill>
            <a:schemeClr val="accent1"/>
          </a:solidFill>
          <a:ln>
            <a:noFill/>
          </a:ln>
        </p:spPr>
      </p:sp>
      <p:sp>
        <p:nvSpPr>
          <p:cNvPr id="57" name="Google Shape;57;p11"/>
          <p:cNvSpPr txBox="1">
            <a:spLocks noGrp="1"/>
          </p:cNvSpPr>
          <p:nvPr>
            <p:ph type="body" idx="1"/>
          </p:nvPr>
        </p:nvSpPr>
        <p:spPr>
          <a:xfrm>
            <a:off x="7061198" y="728995"/>
            <a:ext cx="4402667" cy="4505440"/>
          </a:xfrm>
          <a:prstGeom prst="rect">
            <a:avLst/>
          </a:prstGeom>
          <a:blipFill rotWithShape="1">
            <a:blip r:embed="rId2">
              <a:alphaModFix/>
            </a:blip>
            <a:stretch>
              <a:fillRect/>
            </a:stretch>
          </a:blipFill>
          <a:ln>
            <a:noFill/>
          </a:ln>
        </p:spPr>
        <p:txBody>
          <a:bodyPr spcFirstLastPara="1" wrap="square" lIns="1252800" tIns="781200" rIns="288000" bIns="720000" anchor="t" anchorCtr="0">
            <a:normAutofit/>
          </a:bodyPr>
          <a:lstStyle>
            <a:lvl1pPr marL="457200" lvl="0" indent="-228600" algn="l">
              <a:lnSpc>
                <a:spcPct val="110000"/>
              </a:lnSpc>
              <a:spcBef>
                <a:spcPts val="0"/>
              </a:spcBef>
              <a:spcAft>
                <a:spcPts val="0"/>
              </a:spcAft>
              <a:buClr>
                <a:srgbClr val="000000"/>
              </a:buClr>
              <a:buSzPts val="3000"/>
              <a:buNone/>
              <a:defRPr sz="3000">
                <a:solidFill>
                  <a:srgbClr val="000000"/>
                </a:solidFill>
              </a:defRPr>
            </a:lvl1pPr>
            <a:lvl2pPr marL="914400" lvl="1" indent="-234950" algn="l">
              <a:lnSpc>
                <a:spcPct val="110000"/>
              </a:lnSpc>
              <a:spcBef>
                <a:spcPts val="0"/>
              </a:spcBef>
              <a:spcAft>
                <a:spcPts val="0"/>
              </a:spcAft>
              <a:buClr>
                <a:srgbClr val="000000"/>
              </a:buClr>
              <a:buSzPts val="100"/>
              <a:buChar char="•"/>
              <a:defRPr sz="100">
                <a:solidFill>
                  <a:srgbClr val="000000"/>
                </a:solidFill>
              </a:defRPr>
            </a:lvl2pPr>
            <a:lvl3pPr marL="1371600" lvl="2" indent="-234950" algn="l">
              <a:lnSpc>
                <a:spcPct val="110000"/>
              </a:lnSpc>
              <a:spcBef>
                <a:spcPts val="0"/>
              </a:spcBef>
              <a:spcAft>
                <a:spcPts val="0"/>
              </a:spcAft>
              <a:buClr>
                <a:srgbClr val="000000"/>
              </a:buClr>
              <a:buSzPts val="100"/>
              <a:buChar char="•"/>
              <a:defRPr sz="100">
                <a:solidFill>
                  <a:srgbClr val="000000"/>
                </a:solidFill>
              </a:defRPr>
            </a:lvl3pPr>
            <a:lvl4pPr marL="1828800" lvl="3" indent="-234950" algn="l">
              <a:lnSpc>
                <a:spcPct val="110000"/>
              </a:lnSpc>
              <a:spcBef>
                <a:spcPts val="0"/>
              </a:spcBef>
              <a:spcAft>
                <a:spcPts val="0"/>
              </a:spcAft>
              <a:buClr>
                <a:srgbClr val="000000"/>
              </a:buClr>
              <a:buSzPts val="100"/>
              <a:buChar char="•"/>
              <a:defRPr sz="100">
                <a:solidFill>
                  <a:srgbClr val="000000"/>
                </a:solidFill>
              </a:defRPr>
            </a:lvl4pPr>
            <a:lvl5pPr marL="2286000" lvl="4" indent="-234950" algn="l">
              <a:lnSpc>
                <a:spcPct val="110000"/>
              </a:lnSpc>
              <a:spcBef>
                <a:spcPts val="0"/>
              </a:spcBef>
              <a:spcAft>
                <a:spcPts val="0"/>
              </a:spcAft>
              <a:buClr>
                <a:srgbClr val="000000"/>
              </a:buClr>
              <a:buSzPts val="100"/>
              <a:buChar char="•"/>
              <a:defRPr sz="100">
                <a:solidFill>
                  <a:srgbClr val="000000"/>
                </a:solidFil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58" name="Google Shape;58;p11"/>
          <p:cNvSpPr txBox="1">
            <a:spLocks noGrp="1"/>
          </p:cNvSpPr>
          <p:nvPr>
            <p:ph type="sldNum" idx="12"/>
          </p:nvPr>
        </p:nvSpPr>
        <p:spPr>
          <a:xfrm>
            <a:off x="267495" y="6393409"/>
            <a:ext cx="224625" cy="184666"/>
          </a:xfrm>
          <a:prstGeom prst="rect">
            <a:avLst/>
          </a:prstGeom>
          <a:noFill/>
          <a:ln>
            <a:noFill/>
          </a:ln>
        </p:spPr>
        <p:txBody>
          <a:bodyPr spcFirstLastPara="1" wrap="square" lIns="0" tIns="0" rIns="0" bIns="0" anchor="ctr" anchorCtr="0">
            <a:sp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ilde">
  <p:cSld name="Bilde">
    <p:spTree>
      <p:nvGrpSpPr>
        <p:cNvPr id="1" name="Shape 59"/>
        <p:cNvGrpSpPr/>
        <p:nvPr/>
      </p:nvGrpSpPr>
      <p:grpSpPr>
        <a:xfrm>
          <a:off x="0" y="0"/>
          <a:ext cx="0" cy="0"/>
          <a:chOff x="0" y="0"/>
          <a:chExt cx="0" cy="0"/>
        </a:xfrm>
      </p:grpSpPr>
      <p:sp>
        <p:nvSpPr>
          <p:cNvPr id="60" name="Google Shape;60;p12"/>
          <p:cNvSpPr txBox="1">
            <a:spLocks noGrp="1"/>
          </p:cNvSpPr>
          <p:nvPr>
            <p:ph type="sldNum" idx="12"/>
          </p:nvPr>
        </p:nvSpPr>
        <p:spPr>
          <a:xfrm>
            <a:off x="267495" y="6393409"/>
            <a:ext cx="224625" cy="184666"/>
          </a:xfrm>
          <a:prstGeom prst="rect">
            <a:avLst/>
          </a:prstGeom>
          <a:noFill/>
          <a:ln>
            <a:noFill/>
          </a:ln>
        </p:spPr>
        <p:txBody>
          <a:bodyPr spcFirstLastPara="1" wrap="square" lIns="0" tIns="0" rIns="0" bIns="0" anchor="ctr" anchorCtr="0">
            <a:sp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GB"/>
              <a:t>‹#›</a:t>
            </a:fld>
            <a:endParaRPr/>
          </a:p>
        </p:txBody>
      </p:sp>
      <p:sp>
        <p:nvSpPr>
          <p:cNvPr id="61" name="Google Shape;61;p12"/>
          <p:cNvSpPr>
            <a:spLocks noGrp="1"/>
          </p:cNvSpPr>
          <p:nvPr>
            <p:ph type="pic" idx="2"/>
          </p:nvPr>
        </p:nvSpPr>
        <p:spPr>
          <a:xfrm>
            <a:off x="0" y="0"/>
            <a:ext cx="12192000" cy="6858000"/>
          </a:xfrm>
          <a:prstGeom prst="rect">
            <a:avLst/>
          </a:prstGeom>
          <a:solidFill>
            <a:schemeClr val="accent1"/>
          </a:solidFill>
          <a:ln>
            <a:noFill/>
          </a:ln>
        </p:spPr>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Hierarki">
  <p:cSld name="Hierarki">
    <p:spTree>
      <p:nvGrpSpPr>
        <p:cNvPr id="1" name="Shape 62"/>
        <p:cNvGrpSpPr/>
        <p:nvPr/>
      </p:nvGrpSpPr>
      <p:grpSpPr>
        <a:xfrm>
          <a:off x="0" y="0"/>
          <a:ext cx="0" cy="0"/>
          <a:chOff x="0" y="0"/>
          <a:chExt cx="0" cy="0"/>
        </a:xfrm>
      </p:grpSpPr>
      <p:sp>
        <p:nvSpPr>
          <p:cNvPr id="63" name="Google Shape;63;p13"/>
          <p:cNvSpPr txBox="1">
            <a:spLocks noGrp="1"/>
          </p:cNvSpPr>
          <p:nvPr>
            <p:ph type="body" idx="1"/>
          </p:nvPr>
        </p:nvSpPr>
        <p:spPr>
          <a:xfrm>
            <a:off x="2023532" y="1819792"/>
            <a:ext cx="8034868" cy="823198"/>
          </a:xfrm>
          <a:prstGeom prst="rect">
            <a:avLst/>
          </a:prstGeom>
          <a:solidFill>
            <a:srgbClr val="00ADC6">
              <a:alpha val="80000"/>
            </a:srgbClr>
          </a:solidFill>
          <a:ln>
            <a:noFill/>
          </a:ln>
        </p:spPr>
        <p:txBody>
          <a:bodyPr spcFirstLastPara="1" wrap="square" lIns="91425" tIns="45700" rIns="91425" bIns="252000" anchor="ctr" anchorCtr="0">
            <a:noAutofit/>
          </a:bodyPr>
          <a:lstStyle>
            <a:lvl1pPr marL="457200" lvl="0" indent="-228600" algn="ctr">
              <a:lnSpc>
                <a:spcPct val="110000"/>
              </a:lnSpc>
              <a:spcBef>
                <a:spcPts val="0"/>
              </a:spcBef>
              <a:spcAft>
                <a:spcPts val="0"/>
              </a:spcAft>
              <a:buClr>
                <a:schemeClr val="dk1"/>
              </a:buClr>
              <a:buSzPts val="1800"/>
              <a:buNone/>
              <a:defRPr sz="1800">
                <a:latin typeface="Calibri"/>
                <a:ea typeface="Calibri"/>
                <a:cs typeface="Calibri"/>
                <a:sym typeface="Calibri"/>
              </a:defRPr>
            </a:lvl1pPr>
            <a:lvl2pPr marL="914400" lvl="1" indent="-342900" algn="l">
              <a:lnSpc>
                <a:spcPct val="110000"/>
              </a:lnSpc>
              <a:spcBef>
                <a:spcPts val="360"/>
              </a:spcBef>
              <a:spcAft>
                <a:spcPts val="0"/>
              </a:spcAft>
              <a:buClr>
                <a:schemeClr val="dk1"/>
              </a:buClr>
              <a:buSzPts val="1800"/>
              <a:buChar char="•"/>
              <a:defRPr/>
            </a:lvl2pPr>
            <a:lvl3pPr marL="1371600" lvl="2" indent="-342900" algn="l">
              <a:lnSpc>
                <a:spcPct val="110000"/>
              </a:lnSpc>
              <a:spcBef>
                <a:spcPts val="360"/>
              </a:spcBef>
              <a:spcAft>
                <a:spcPts val="0"/>
              </a:spcAft>
              <a:buClr>
                <a:schemeClr val="dk1"/>
              </a:buClr>
              <a:buSzPts val="1800"/>
              <a:buChar char="•"/>
              <a:defRPr/>
            </a:lvl3pPr>
            <a:lvl4pPr marL="1828800" lvl="3" indent="-342900" algn="l">
              <a:lnSpc>
                <a:spcPct val="110000"/>
              </a:lnSpc>
              <a:spcBef>
                <a:spcPts val="360"/>
              </a:spcBef>
              <a:spcAft>
                <a:spcPts val="0"/>
              </a:spcAft>
              <a:buClr>
                <a:schemeClr val="dk1"/>
              </a:buClr>
              <a:buSzPts val="1800"/>
              <a:buChar char="•"/>
              <a:defRPr/>
            </a:lvl4pPr>
            <a:lvl5pPr marL="2286000" lvl="4" indent="-342900" algn="l">
              <a:lnSpc>
                <a:spcPct val="110000"/>
              </a:lnSpc>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4" name="Google Shape;64;p13"/>
          <p:cNvSpPr txBox="1">
            <a:spLocks noGrp="1"/>
          </p:cNvSpPr>
          <p:nvPr>
            <p:ph type="body" idx="2"/>
          </p:nvPr>
        </p:nvSpPr>
        <p:spPr>
          <a:xfrm>
            <a:off x="2023550" y="3898662"/>
            <a:ext cx="1800000" cy="1782465"/>
          </a:xfrm>
          <a:prstGeom prst="rect">
            <a:avLst/>
          </a:prstGeom>
          <a:solidFill>
            <a:srgbClr val="00ADC6">
              <a:alpha val="20000"/>
            </a:srgbClr>
          </a:solidFill>
          <a:ln>
            <a:noFill/>
          </a:ln>
        </p:spPr>
        <p:txBody>
          <a:bodyPr spcFirstLastPara="1" wrap="square" lIns="91425" tIns="126000" rIns="91425" bIns="45700" anchor="t" anchorCtr="0">
            <a:normAutofit/>
          </a:bodyPr>
          <a:lstStyle>
            <a:lvl1pPr marL="457200" lvl="0" indent="-228600" algn="ctr">
              <a:lnSpc>
                <a:spcPct val="110000"/>
              </a:lnSpc>
              <a:spcBef>
                <a:spcPts val="0"/>
              </a:spcBef>
              <a:spcAft>
                <a:spcPts val="0"/>
              </a:spcAft>
              <a:buClr>
                <a:schemeClr val="dk1"/>
              </a:buClr>
              <a:buSzPts val="1400"/>
              <a:buNone/>
              <a:defRPr sz="1400"/>
            </a:lvl1pPr>
            <a:lvl2pPr marL="914400" lvl="1" indent="-317500" algn="ctr">
              <a:lnSpc>
                <a:spcPct val="110000"/>
              </a:lnSpc>
              <a:spcBef>
                <a:spcPts val="280"/>
              </a:spcBef>
              <a:spcAft>
                <a:spcPts val="0"/>
              </a:spcAft>
              <a:buClr>
                <a:schemeClr val="dk1"/>
              </a:buClr>
              <a:buSzPts val="1400"/>
              <a:buChar char="•"/>
              <a:defRPr sz="1400"/>
            </a:lvl2pPr>
            <a:lvl3pPr marL="1371600" lvl="2" indent="-317500" algn="ctr">
              <a:lnSpc>
                <a:spcPct val="110000"/>
              </a:lnSpc>
              <a:spcBef>
                <a:spcPts val="280"/>
              </a:spcBef>
              <a:spcAft>
                <a:spcPts val="0"/>
              </a:spcAft>
              <a:buClr>
                <a:schemeClr val="dk1"/>
              </a:buClr>
              <a:buSzPts val="1400"/>
              <a:buChar char="•"/>
              <a:defRPr sz="1400"/>
            </a:lvl3pPr>
            <a:lvl4pPr marL="1828800" lvl="3" indent="-317500" algn="ctr">
              <a:lnSpc>
                <a:spcPct val="110000"/>
              </a:lnSpc>
              <a:spcBef>
                <a:spcPts val="280"/>
              </a:spcBef>
              <a:spcAft>
                <a:spcPts val="0"/>
              </a:spcAft>
              <a:buClr>
                <a:schemeClr val="dk1"/>
              </a:buClr>
              <a:buSzPts val="1400"/>
              <a:buChar char="•"/>
              <a:defRPr sz="1400"/>
            </a:lvl4pPr>
            <a:lvl5pPr marL="2286000" lvl="4" indent="-317500" algn="ctr">
              <a:lnSpc>
                <a:spcPct val="110000"/>
              </a:lnSpc>
              <a:spcBef>
                <a:spcPts val="280"/>
              </a:spcBef>
              <a:spcAft>
                <a:spcPts val="0"/>
              </a:spcAft>
              <a:buClr>
                <a:schemeClr val="dk1"/>
              </a:buClr>
              <a:buSzPts val="1400"/>
              <a:buChar char="•"/>
              <a:defRPr sz="14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5" name="Google Shape;65;p13"/>
          <p:cNvSpPr txBox="1">
            <a:spLocks noGrp="1"/>
          </p:cNvSpPr>
          <p:nvPr>
            <p:ph type="title"/>
          </p:nvPr>
        </p:nvSpPr>
        <p:spPr>
          <a:xfrm>
            <a:off x="275573" y="312231"/>
            <a:ext cx="11657511" cy="1190892"/>
          </a:xfrm>
          <a:prstGeom prst="rect">
            <a:avLst/>
          </a:prstGeom>
          <a:noFill/>
          <a:ln>
            <a:noFill/>
          </a:ln>
        </p:spPr>
        <p:txBody>
          <a:bodyPr spcFirstLastPara="1" wrap="square" lIns="0" tIns="0" rIns="0" bIns="0" anchor="b" anchorCtr="0">
            <a:normAutofit/>
          </a:bodyPr>
          <a:lstStyle>
            <a:lvl1pPr lvl="0" algn="l">
              <a:lnSpc>
                <a:spcPct val="11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3"/>
          <p:cNvSpPr txBox="1">
            <a:spLocks noGrp="1"/>
          </p:cNvSpPr>
          <p:nvPr>
            <p:ph type="body" idx="3"/>
          </p:nvPr>
        </p:nvSpPr>
        <p:spPr>
          <a:xfrm>
            <a:off x="2032000" y="2853255"/>
            <a:ext cx="1800000" cy="809970"/>
          </a:xfrm>
          <a:prstGeom prst="rect">
            <a:avLst/>
          </a:prstGeom>
          <a:solidFill>
            <a:srgbClr val="00ADC6">
              <a:alpha val="60000"/>
            </a:srgbClr>
          </a:solidFill>
          <a:ln>
            <a:noFill/>
          </a:ln>
        </p:spPr>
        <p:txBody>
          <a:bodyPr spcFirstLastPara="1" wrap="square" lIns="91425" tIns="45700" rIns="91425" bIns="266400" anchor="ctr" anchorCtr="0">
            <a:noAutofit/>
          </a:bodyPr>
          <a:lstStyle>
            <a:lvl1pPr marL="457200" lvl="0" indent="-228600" algn="ctr">
              <a:lnSpc>
                <a:spcPct val="110000"/>
              </a:lnSpc>
              <a:spcBef>
                <a:spcPts val="360"/>
              </a:spcBef>
              <a:spcAft>
                <a:spcPts val="0"/>
              </a:spcAft>
              <a:buClr>
                <a:schemeClr val="dk1"/>
              </a:buClr>
              <a:buSzPts val="1800"/>
              <a:buNone/>
              <a:defRPr sz="1800">
                <a:latin typeface="Calibri"/>
                <a:ea typeface="Calibri"/>
                <a:cs typeface="Calibri"/>
                <a:sym typeface="Calibri"/>
              </a:defRPr>
            </a:lvl1pPr>
            <a:lvl2pPr marL="914400" lvl="1" indent="-342900" algn="l">
              <a:lnSpc>
                <a:spcPct val="110000"/>
              </a:lnSpc>
              <a:spcBef>
                <a:spcPts val="360"/>
              </a:spcBef>
              <a:spcAft>
                <a:spcPts val="0"/>
              </a:spcAft>
              <a:buClr>
                <a:schemeClr val="dk1"/>
              </a:buClr>
              <a:buSzPts val="1800"/>
              <a:buChar char="•"/>
              <a:defRPr/>
            </a:lvl2pPr>
            <a:lvl3pPr marL="1371600" lvl="2" indent="-342900" algn="l">
              <a:lnSpc>
                <a:spcPct val="110000"/>
              </a:lnSpc>
              <a:spcBef>
                <a:spcPts val="360"/>
              </a:spcBef>
              <a:spcAft>
                <a:spcPts val="0"/>
              </a:spcAft>
              <a:buClr>
                <a:schemeClr val="dk1"/>
              </a:buClr>
              <a:buSzPts val="1800"/>
              <a:buChar char="•"/>
              <a:defRPr/>
            </a:lvl3pPr>
            <a:lvl4pPr marL="1828800" lvl="3" indent="-342900" algn="l">
              <a:lnSpc>
                <a:spcPct val="110000"/>
              </a:lnSpc>
              <a:spcBef>
                <a:spcPts val="360"/>
              </a:spcBef>
              <a:spcAft>
                <a:spcPts val="0"/>
              </a:spcAft>
              <a:buClr>
                <a:schemeClr val="dk1"/>
              </a:buClr>
              <a:buSzPts val="1800"/>
              <a:buChar char="•"/>
              <a:defRPr/>
            </a:lvl4pPr>
            <a:lvl5pPr marL="2286000" lvl="4" indent="-342900" algn="l">
              <a:lnSpc>
                <a:spcPct val="110000"/>
              </a:lnSpc>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7" name="Google Shape;67;p13"/>
          <p:cNvSpPr txBox="1">
            <a:spLocks noGrp="1"/>
          </p:cNvSpPr>
          <p:nvPr>
            <p:ph type="body" idx="4"/>
          </p:nvPr>
        </p:nvSpPr>
        <p:spPr>
          <a:xfrm>
            <a:off x="4106350" y="3898662"/>
            <a:ext cx="1800000" cy="1782465"/>
          </a:xfrm>
          <a:prstGeom prst="rect">
            <a:avLst/>
          </a:prstGeom>
          <a:solidFill>
            <a:srgbClr val="00ADC6">
              <a:alpha val="20000"/>
            </a:srgbClr>
          </a:solidFill>
          <a:ln>
            <a:noFill/>
          </a:ln>
        </p:spPr>
        <p:txBody>
          <a:bodyPr spcFirstLastPara="1" wrap="square" lIns="91425" tIns="126000" rIns="91425" bIns="45700" anchor="t" anchorCtr="0">
            <a:normAutofit/>
          </a:bodyPr>
          <a:lstStyle>
            <a:lvl1pPr marL="457200" lvl="0" indent="-228600" algn="ctr">
              <a:lnSpc>
                <a:spcPct val="110000"/>
              </a:lnSpc>
              <a:spcBef>
                <a:spcPts val="0"/>
              </a:spcBef>
              <a:spcAft>
                <a:spcPts val="0"/>
              </a:spcAft>
              <a:buClr>
                <a:schemeClr val="dk1"/>
              </a:buClr>
              <a:buSzPts val="1400"/>
              <a:buNone/>
              <a:defRPr sz="1400"/>
            </a:lvl1pPr>
            <a:lvl2pPr marL="914400" lvl="1" indent="-317500" algn="ctr">
              <a:lnSpc>
                <a:spcPct val="110000"/>
              </a:lnSpc>
              <a:spcBef>
                <a:spcPts val="280"/>
              </a:spcBef>
              <a:spcAft>
                <a:spcPts val="0"/>
              </a:spcAft>
              <a:buClr>
                <a:schemeClr val="dk1"/>
              </a:buClr>
              <a:buSzPts val="1400"/>
              <a:buChar char="•"/>
              <a:defRPr sz="1400"/>
            </a:lvl2pPr>
            <a:lvl3pPr marL="1371600" lvl="2" indent="-317500" algn="ctr">
              <a:lnSpc>
                <a:spcPct val="110000"/>
              </a:lnSpc>
              <a:spcBef>
                <a:spcPts val="280"/>
              </a:spcBef>
              <a:spcAft>
                <a:spcPts val="0"/>
              </a:spcAft>
              <a:buClr>
                <a:schemeClr val="dk1"/>
              </a:buClr>
              <a:buSzPts val="1400"/>
              <a:buChar char="•"/>
              <a:defRPr sz="1400"/>
            </a:lvl3pPr>
            <a:lvl4pPr marL="1828800" lvl="3" indent="-317500" algn="ctr">
              <a:lnSpc>
                <a:spcPct val="110000"/>
              </a:lnSpc>
              <a:spcBef>
                <a:spcPts val="280"/>
              </a:spcBef>
              <a:spcAft>
                <a:spcPts val="0"/>
              </a:spcAft>
              <a:buClr>
                <a:schemeClr val="dk1"/>
              </a:buClr>
              <a:buSzPts val="1400"/>
              <a:buChar char="•"/>
              <a:defRPr sz="1400"/>
            </a:lvl4pPr>
            <a:lvl5pPr marL="2286000" lvl="4" indent="-317500" algn="ctr">
              <a:lnSpc>
                <a:spcPct val="110000"/>
              </a:lnSpc>
              <a:spcBef>
                <a:spcPts val="280"/>
              </a:spcBef>
              <a:spcAft>
                <a:spcPts val="0"/>
              </a:spcAft>
              <a:buClr>
                <a:schemeClr val="dk1"/>
              </a:buClr>
              <a:buSzPts val="1400"/>
              <a:buChar char="•"/>
              <a:defRPr sz="14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8" name="Google Shape;68;p13"/>
          <p:cNvSpPr txBox="1">
            <a:spLocks noGrp="1"/>
          </p:cNvSpPr>
          <p:nvPr>
            <p:ph type="body" idx="5"/>
          </p:nvPr>
        </p:nvSpPr>
        <p:spPr>
          <a:xfrm>
            <a:off x="4114800" y="2853255"/>
            <a:ext cx="1800000" cy="809970"/>
          </a:xfrm>
          <a:prstGeom prst="rect">
            <a:avLst/>
          </a:prstGeom>
          <a:solidFill>
            <a:srgbClr val="00ADC6">
              <a:alpha val="60000"/>
            </a:srgbClr>
          </a:solidFill>
          <a:ln>
            <a:noFill/>
          </a:ln>
        </p:spPr>
        <p:txBody>
          <a:bodyPr spcFirstLastPara="1" wrap="square" lIns="91425" tIns="45700" rIns="91425" bIns="266400" anchor="ctr" anchorCtr="0">
            <a:noAutofit/>
          </a:bodyPr>
          <a:lstStyle>
            <a:lvl1pPr marL="457200" lvl="0" indent="-228600" algn="ctr">
              <a:lnSpc>
                <a:spcPct val="110000"/>
              </a:lnSpc>
              <a:spcBef>
                <a:spcPts val="360"/>
              </a:spcBef>
              <a:spcAft>
                <a:spcPts val="0"/>
              </a:spcAft>
              <a:buClr>
                <a:schemeClr val="dk1"/>
              </a:buClr>
              <a:buSzPts val="1800"/>
              <a:buNone/>
              <a:defRPr sz="1800">
                <a:latin typeface="Calibri"/>
                <a:ea typeface="Calibri"/>
                <a:cs typeface="Calibri"/>
                <a:sym typeface="Calibri"/>
              </a:defRPr>
            </a:lvl1pPr>
            <a:lvl2pPr marL="914400" lvl="1" indent="-342900" algn="l">
              <a:lnSpc>
                <a:spcPct val="110000"/>
              </a:lnSpc>
              <a:spcBef>
                <a:spcPts val="360"/>
              </a:spcBef>
              <a:spcAft>
                <a:spcPts val="0"/>
              </a:spcAft>
              <a:buClr>
                <a:schemeClr val="dk1"/>
              </a:buClr>
              <a:buSzPts val="1800"/>
              <a:buChar char="•"/>
              <a:defRPr/>
            </a:lvl2pPr>
            <a:lvl3pPr marL="1371600" lvl="2" indent="-342900" algn="l">
              <a:lnSpc>
                <a:spcPct val="110000"/>
              </a:lnSpc>
              <a:spcBef>
                <a:spcPts val="360"/>
              </a:spcBef>
              <a:spcAft>
                <a:spcPts val="0"/>
              </a:spcAft>
              <a:buClr>
                <a:schemeClr val="dk1"/>
              </a:buClr>
              <a:buSzPts val="1800"/>
              <a:buChar char="•"/>
              <a:defRPr/>
            </a:lvl3pPr>
            <a:lvl4pPr marL="1828800" lvl="3" indent="-342900" algn="l">
              <a:lnSpc>
                <a:spcPct val="110000"/>
              </a:lnSpc>
              <a:spcBef>
                <a:spcPts val="360"/>
              </a:spcBef>
              <a:spcAft>
                <a:spcPts val="0"/>
              </a:spcAft>
              <a:buClr>
                <a:schemeClr val="dk1"/>
              </a:buClr>
              <a:buSzPts val="1800"/>
              <a:buChar char="•"/>
              <a:defRPr/>
            </a:lvl4pPr>
            <a:lvl5pPr marL="2286000" lvl="4" indent="-342900" algn="l">
              <a:lnSpc>
                <a:spcPct val="110000"/>
              </a:lnSpc>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9" name="Google Shape;69;p13"/>
          <p:cNvSpPr txBox="1">
            <a:spLocks noGrp="1"/>
          </p:cNvSpPr>
          <p:nvPr>
            <p:ph type="body" idx="6"/>
          </p:nvPr>
        </p:nvSpPr>
        <p:spPr>
          <a:xfrm>
            <a:off x="6167150" y="3898662"/>
            <a:ext cx="1800000" cy="1782465"/>
          </a:xfrm>
          <a:prstGeom prst="rect">
            <a:avLst/>
          </a:prstGeom>
          <a:solidFill>
            <a:srgbClr val="00ADC6">
              <a:alpha val="20000"/>
            </a:srgbClr>
          </a:solidFill>
          <a:ln>
            <a:noFill/>
          </a:ln>
        </p:spPr>
        <p:txBody>
          <a:bodyPr spcFirstLastPara="1" wrap="square" lIns="91425" tIns="126000" rIns="91425" bIns="45700" anchor="t" anchorCtr="0">
            <a:normAutofit/>
          </a:bodyPr>
          <a:lstStyle>
            <a:lvl1pPr marL="457200" lvl="0" indent="-228600" algn="ctr">
              <a:lnSpc>
                <a:spcPct val="110000"/>
              </a:lnSpc>
              <a:spcBef>
                <a:spcPts val="0"/>
              </a:spcBef>
              <a:spcAft>
                <a:spcPts val="0"/>
              </a:spcAft>
              <a:buClr>
                <a:schemeClr val="dk1"/>
              </a:buClr>
              <a:buSzPts val="1400"/>
              <a:buNone/>
              <a:defRPr sz="1400"/>
            </a:lvl1pPr>
            <a:lvl2pPr marL="914400" lvl="1" indent="-317500" algn="ctr">
              <a:lnSpc>
                <a:spcPct val="110000"/>
              </a:lnSpc>
              <a:spcBef>
                <a:spcPts val="280"/>
              </a:spcBef>
              <a:spcAft>
                <a:spcPts val="0"/>
              </a:spcAft>
              <a:buClr>
                <a:schemeClr val="dk1"/>
              </a:buClr>
              <a:buSzPts val="1400"/>
              <a:buChar char="•"/>
              <a:defRPr sz="1400"/>
            </a:lvl2pPr>
            <a:lvl3pPr marL="1371600" lvl="2" indent="-317500" algn="ctr">
              <a:lnSpc>
                <a:spcPct val="110000"/>
              </a:lnSpc>
              <a:spcBef>
                <a:spcPts val="280"/>
              </a:spcBef>
              <a:spcAft>
                <a:spcPts val="0"/>
              </a:spcAft>
              <a:buClr>
                <a:schemeClr val="dk1"/>
              </a:buClr>
              <a:buSzPts val="1400"/>
              <a:buChar char="•"/>
              <a:defRPr sz="1400"/>
            </a:lvl3pPr>
            <a:lvl4pPr marL="1828800" lvl="3" indent="-317500" algn="ctr">
              <a:lnSpc>
                <a:spcPct val="110000"/>
              </a:lnSpc>
              <a:spcBef>
                <a:spcPts val="280"/>
              </a:spcBef>
              <a:spcAft>
                <a:spcPts val="0"/>
              </a:spcAft>
              <a:buClr>
                <a:schemeClr val="dk1"/>
              </a:buClr>
              <a:buSzPts val="1400"/>
              <a:buChar char="•"/>
              <a:defRPr sz="1400"/>
            </a:lvl4pPr>
            <a:lvl5pPr marL="2286000" lvl="4" indent="-317500" algn="ctr">
              <a:lnSpc>
                <a:spcPct val="110000"/>
              </a:lnSpc>
              <a:spcBef>
                <a:spcPts val="280"/>
              </a:spcBef>
              <a:spcAft>
                <a:spcPts val="0"/>
              </a:spcAft>
              <a:buClr>
                <a:schemeClr val="dk1"/>
              </a:buClr>
              <a:buSzPts val="1400"/>
              <a:buChar char="•"/>
              <a:defRPr sz="14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0" name="Google Shape;70;p13"/>
          <p:cNvSpPr txBox="1">
            <a:spLocks noGrp="1"/>
          </p:cNvSpPr>
          <p:nvPr>
            <p:ph type="body" idx="7"/>
          </p:nvPr>
        </p:nvSpPr>
        <p:spPr>
          <a:xfrm>
            <a:off x="6175600" y="2853255"/>
            <a:ext cx="1800000" cy="809970"/>
          </a:xfrm>
          <a:prstGeom prst="rect">
            <a:avLst/>
          </a:prstGeom>
          <a:solidFill>
            <a:srgbClr val="00ADC6">
              <a:alpha val="60000"/>
            </a:srgbClr>
          </a:solidFill>
          <a:ln>
            <a:noFill/>
          </a:ln>
        </p:spPr>
        <p:txBody>
          <a:bodyPr spcFirstLastPara="1" wrap="square" lIns="91425" tIns="45700" rIns="91425" bIns="266400" anchor="ctr" anchorCtr="0">
            <a:noAutofit/>
          </a:bodyPr>
          <a:lstStyle>
            <a:lvl1pPr marL="457200" lvl="0" indent="-228600" algn="ctr">
              <a:lnSpc>
                <a:spcPct val="110000"/>
              </a:lnSpc>
              <a:spcBef>
                <a:spcPts val="360"/>
              </a:spcBef>
              <a:spcAft>
                <a:spcPts val="0"/>
              </a:spcAft>
              <a:buClr>
                <a:schemeClr val="dk1"/>
              </a:buClr>
              <a:buSzPts val="1800"/>
              <a:buNone/>
              <a:defRPr sz="1800">
                <a:latin typeface="Calibri"/>
                <a:ea typeface="Calibri"/>
                <a:cs typeface="Calibri"/>
                <a:sym typeface="Calibri"/>
              </a:defRPr>
            </a:lvl1pPr>
            <a:lvl2pPr marL="914400" lvl="1" indent="-342900" algn="l">
              <a:lnSpc>
                <a:spcPct val="110000"/>
              </a:lnSpc>
              <a:spcBef>
                <a:spcPts val="360"/>
              </a:spcBef>
              <a:spcAft>
                <a:spcPts val="0"/>
              </a:spcAft>
              <a:buClr>
                <a:schemeClr val="dk1"/>
              </a:buClr>
              <a:buSzPts val="1800"/>
              <a:buChar char="•"/>
              <a:defRPr/>
            </a:lvl2pPr>
            <a:lvl3pPr marL="1371600" lvl="2" indent="-342900" algn="l">
              <a:lnSpc>
                <a:spcPct val="110000"/>
              </a:lnSpc>
              <a:spcBef>
                <a:spcPts val="360"/>
              </a:spcBef>
              <a:spcAft>
                <a:spcPts val="0"/>
              </a:spcAft>
              <a:buClr>
                <a:schemeClr val="dk1"/>
              </a:buClr>
              <a:buSzPts val="1800"/>
              <a:buChar char="•"/>
              <a:defRPr/>
            </a:lvl3pPr>
            <a:lvl4pPr marL="1828800" lvl="3" indent="-342900" algn="l">
              <a:lnSpc>
                <a:spcPct val="110000"/>
              </a:lnSpc>
              <a:spcBef>
                <a:spcPts val="360"/>
              </a:spcBef>
              <a:spcAft>
                <a:spcPts val="0"/>
              </a:spcAft>
              <a:buClr>
                <a:schemeClr val="dk1"/>
              </a:buClr>
              <a:buSzPts val="1800"/>
              <a:buChar char="•"/>
              <a:defRPr/>
            </a:lvl4pPr>
            <a:lvl5pPr marL="2286000" lvl="4" indent="-342900" algn="l">
              <a:lnSpc>
                <a:spcPct val="110000"/>
              </a:lnSpc>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1" name="Google Shape;71;p13"/>
          <p:cNvSpPr txBox="1">
            <a:spLocks noGrp="1"/>
          </p:cNvSpPr>
          <p:nvPr>
            <p:ph type="body" idx="8"/>
          </p:nvPr>
        </p:nvSpPr>
        <p:spPr>
          <a:xfrm>
            <a:off x="8249950" y="3898662"/>
            <a:ext cx="1800000" cy="1782465"/>
          </a:xfrm>
          <a:prstGeom prst="rect">
            <a:avLst/>
          </a:prstGeom>
          <a:solidFill>
            <a:srgbClr val="00ADC6">
              <a:alpha val="20000"/>
            </a:srgbClr>
          </a:solidFill>
          <a:ln>
            <a:noFill/>
          </a:ln>
        </p:spPr>
        <p:txBody>
          <a:bodyPr spcFirstLastPara="1" wrap="square" lIns="91425" tIns="126000" rIns="91425" bIns="45700" anchor="t" anchorCtr="0">
            <a:normAutofit/>
          </a:bodyPr>
          <a:lstStyle>
            <a:lvl1pPr marL="457200" lvl="0" indent="-228600" algn="ctr">
              <a:lnSpc>
                <a:spcPct val="110000"/>
              </a:lnSpc>
              <a:spcBef>
                <a:spcPts val="0"/>
              </a:spcBef>
              <a:spcAft>
                <a:spcPts val="0"/>
              </a:spcAft>
              <a:buClr>
                <a:schemeClr val="dk1"/>
              </a:buClr>
              <a:buSzPts val="1400"/>
              <a:buNone/>
              <a:defRPr sz="1400"/>
            </a:lvl1pPr>
            <a:lvl2pPr marL="914400" lvl="1" indent="-317500" algn="ctr">
              <a:lnSpc>
                <a:spcPct val="110000"/>
              </a:lnSpc>
              <a:spcBef>
                <a:spcPts val="280"/>
              </a:spcBef>
              <a:spcAft>
                <a:spcPts val="0"/>
              </a:spcAft>
              <a:buClr>
                <a:schemeClr val="dk1"/>
              </a:buClr>
              <a:buSzPts val="1400"/>
              <a:buChar char="•"/>
              <a:defRPr sz="1400"/>
            </a:lvl2pPr>
            <a:lvl3pPr marL="1371600" lvl="2" indent="-317500" algn="ctr">
              <a:lnSpc>
                <a:spcPct val="110000"/>
              </a:lnSpc>
              <a:spcBef>
                <a:spcPts val="280"/>
              </a:spcBef>
              <a:spcAft>
                <a:spcPts val="0"/>
              </a:spcAft>
              <a:buClr>
                <a:schemeClr val="dk1"/>
              </a:buClr>
              <a:buSzPts val="1400"/>
              <a:buChar char="•"/>
              <a:defRPr sz="1400"/>
            </a:lvl3pPr>
            <a:lvl4pPr marL="1828800" lvl="3" indent="-317500" algn="ctr">
              <a:lnSpc>
                <a:spcPct val="110000"/>
              </a:lnSpc>
              <a:spcBef>
                <a:spcPts val="280"/>
              </a:spcBef>
              <a:spcAft>
                <a:spcPts val="0"/>
              </a:spcAft>
              <a:buClr>
                <a:schemeClr val="dk1"/>
              </a:buClr>
              <a:buSzPts val="1400"/>
              <a:buChar char="•"/>
              <a:defRPr sz="1400"/>
            </a:lvl4pPr>
            <a:lvl5pPr marL="2286000" lvl="4" indent="-317500" algn="ctr">
              <a:lnSpc>
                <a:spcPct val="110000"/>
              </a:lnSpc>
              <a:spcBef>
                <a:spcPts val="280"/>
              </a:spcBef>
              <a:spcAft>
                <a:spcPts val="0"/>
              </a:spcAft>
              <a:buClr>
                <a:schemeClr val="dk1"/>
              </a:buClr>
              <a:buSzPts val="1400"/>
              <a:buChar char="•"/>
              <a:defRPr sz="14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2" name="Google Shape;72;p13"/>
          <p:cNvSpPr txBox="1">
            <a:spLocks noGrp="1"/>
          </p:cNvSpPr>
          <p:nvPr>
            <p:ph type="body" idx="9"/>
          </p:nvPr>
        </p:nvSpPr>
        <p:spPr>
          <a:xfrm>
            <a:off x="8258400" y="2853255"/>
            <a:ext cx="1800000" cy="809970"/>
          </a:xfrm>
          <a:prstGeom prst="rect">
            <a:avLst/>
          </a:prstGeom>
          <a:solidFill>
            <a:srgbClr val="00ADC6">
              <a:alpha val="60000"/>
            </a:srgbClr>
          </a:solidFill>
          <a:ln>
            <a:noFill/>
          </a:ln>
        </p:spPr>
        <p:txBody>
          <a:bodyPr spcFirstLastPara="1" wrap="square" lIns="91425" tIns="45700" rIns="91425" bIns="266400" anchor="ctr" anchorCtr="0">
            <a:noAutofit/>
          </a:bodyPr>
          <a:lstStyle>
            <a:lvl1pPr marL="457200" lvl="0" indent="-228600" algn="ctr">
              <a:lnSpc>
                <a:spcPct val="110000"/>
              </a:lnSpc>
              <a:spcBef>
                <a:spcPts val="360"/>
              </a:spcBef>
              <a:spcAft>
                <a:spcPts val="0"/>
              </a:spcAft>
              <a:buClr>
                <a:schemeClr val="dk1"/>
              </a:buClr>
              <a:buSzPts val="1800"/>
              <a:buNone/>
              <a:defRPr sz="1800">
                <a:latin typeface="Calibri"/>
                <a:ea typeface="Calibri"/>
                <a:cs typeface="Calibri"/>
                <a:sym typeface="Calibri"/>
              </a:defRPr>
            </a:lvl1pPr>
            <a:lvl2pPr marL="914400" lvl="1" indent="-342900" algn="l">
              <a:lnSpc>
                <a:spcPct val="110000"/>
              </a:lnSpc>
              <a:spcBef>
                <a:spcPts val="360"/>
              </a:spcBef>
              <a:spcAft>
                <a:spcPts val="0"/>
              </a:spcAft>
              <a:buClr>
                <a:schemeClr val="dk1"/>
              </a:buClr>
              <a:buSzPts val="1800"/>
              <a:buChar char="•"/>
              <a:defRPr/>
            </a:lvl2pPr>
            <a:lvl3pPr marL="1371600" lvl="2" indent="-342900" algn="l">
              <a:lnSpc>
                <a:spcPct val="110000"/>
              </a:lnSpc>
              <a:spcBef>
                <a:spcPts val="360"/>
              </a:spcBef>
              <a:spcAft>
                <a:spcPts val="0"/>
              </a:spcAft>
              <a:buClr>
                <a:schemeClr val="dk1"/>
              </a:buClr>
              <a:buSzPts val="1800"/>
              <a:buChar char="•"/>
              <a:defRPr/>
            </a:lvl3pPr>
            <a:lvl4pPr marL="1828800" lvl="3" indent="-342900" algn="l">
              <a:lnSpc>
                <a:spcPct val="110000"/>
              </a:lnSpc>
              <a:spcBef>
                <a:spcPts val="360"/>
              </a:spcBef>
              <a:spcAft>
                <a:spcPts val="0"/>
              </a:spcAft>
              <a:buClr>
                <a:schemeClr val="dk1"/>
              </a:buClr>
              <a:buSzPts val="1800"/>
              <a:buChar char="•"/>
              <a:defRPr/>
            </a:lvl4pPr>
            <a:lvl5pPr marL="2286000" lvl="4" indent="-342900" algn="l">
              <a:lnSpc>
                <a:spcPct val="110000"/>
              </a:lnSpc>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3" name="Google Shape;73;p13"/>
          <p:cNvSpPr txBox="1">
            <a:spLocks noGrp="1"/>
          </p:cNvSpPr>
          <p:nvPr>
            <p:ph type="sldNum" idx="12"/>
          </p:nvPr>
        </p:nvSpPr>
        <p:spPr>
          <a:xfrm>
            <a:off x="267495" y="6393409"/>
            <a:ext cx="224625" cy="184666"/>
          </a:xfrm>
          <a:prstGeom prst="rect">
            <a:avLst/>
          </a:prstGeom>
          <a:noFill/>
          <a:ln>
            <a:noFill/>
          </a:ln>
        </p:spPr>
        <p:txBody>
          <a:bodyPr spcFirstLastPara="1" wrap="square" lIns="0" tIns="0" rIns="0" bIns="0" anchor="ctr" anchorCtr="0">
            <a:sp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tel og blått halvt felt">
  <p:cSld name="Tittel og blått halvt felt">
    <p:spTree>
      <p:nvGrpSpPr>
        <p:cNvPr id="1" name="Shape 19"/>
        <p:cNvGrpSpPr/>
        <p:nvPr/>
      </p:nvGrpSpPr>
      <p:grpSpPr>
        <a:xfrm>
          <a:off x="0" y="0"/>
          <a:ext cx="0" cy="0"/>
          <a:chOff x="0" y="0"/>
          <a:chExt cx="0" cy="0"/>
        </a:xfrm>
      </p:grpSpPr>
      <p:sp>
        <p:nvSpPr>
          <p:cNvPr id="20" name="Google Shape;20;p3"/>
          <p:cNvSpPr txBox="1">
            <a:spLocks noGrp="1"/>
          </p:cNvSpPr>
          <p:nvPr>
            <p:ph type="body" idx="1"/>
          </p:nvPr>
        </p:nvSpPr>
        <p:spPr>
          <a:xfrm>
            <a:off x="6104466" y="269984"/>
            <a:ext cx="5833532" cy="5832000"/>
          </a:xfrm>
          <a:prstGeom prst="rect">
            <a:avLst/>
          </a:prstGeom>
          <a:solidFill>
            <a:schemeClr val="accent1">
              <a:alpha val="40000"/>
            </a:schemeClr>
          </a:solidFill>
          <a:ln>
            <a:noFill/>
          </a:ln>
        </p:spPr>
        <p:txBody>
          <a:bodyPr spcFirstLastPara="1" wrap="square" lIns="774000" tIns="45700" rIns="91425" bIns="45700" anchor="ctr" anchorCtr="0">
            <a:noAutofit/>
          </a:bodyPr>
          <a:lstStyle>
            <a:lvl1pPr marL="457200" lvl="0" indent="-419100" algn="l">
              <a:lnSpc>
                <a:spcPct val="110000"/>
              </a:lnSpc>
              <a:spcBef>
                <a:spcPts val="0"/>
              </a:spcBef>
              <a:spcAft>
                <a:spcPts val="0"/>
              </a:spcAft>
              <a:buClr>
                <a:schemeClr val="dk1"/>
              </a:buClr>
              <a:buSzPts val="3000"/>
              <a:buChar char="‐"/>
              <a:defRPr/>
            </a:lvl1pPr>
            <a:lvl2pPr marL="914400" lvl="1" indent="-342900" algn="l">
              <a:lnSpc>
                <a:spcPct val="110000"/>
              </a:lnSpc>
              <a:spcBef>
                <a:spcPts val="360"/>
              </a:spcBef>
              <a:spcAft>
                <a:spcPts val="0"/>
              </a:spcAft>
              <a:buClr>
                <a:schemeClr val="dk1"/>
              </a:buClr>
              <a:buSzPts val="1800"/>
              <a:buChar char="•"/>
              <a:defRPr/>
            </a:lvl2pPr>
            <a:lvl3pPr marL="1371600" lvl="2" indent="-342900" algn="l">
              <a:lnSpc>
                <a:spcPct val="110000"/>
              </a:lnSpc>
              <a:spcBef>
                <a:spcPts val="360"/>
              </a:spcBef>
              <a:spcAft>
                <a:spcPts val="0"/>
              </a:spcAft>
              <a:buClr>
                <a:schemeClr val="dk1"/>
              </a:buClr>
              <a:buSzPts val="1800"/>
              <a:buChar char="•"/>
              <a:defRPr/>
            </a:lvl3pPr>
            <a:lvl4pPr marL="1828800" lvl="3" indent="-342900" algn="l">
              <a:lnSpc>
                <a:spcPct val="110000"/>
              </a:lnSpc>
              <a:spcBef>
                <a:spcPts val="360"/>
              </a:spcBef>
              <a:spcAft>
                <a:spcPts val="0"/>
              </a:spcAft>
              <a:buClr>
                <a:schemeClr val="dk1"/>
              </a:buClr>
              <a:buSzPts val="1800"/>
              <a:buChar char="•"/>
              <a:defRPr/>
            </a:lvl4pPr>
            <a:lvl5pPr marL="2286000" lvl="4" indent="-342900" algn="l">
              <a:lnSpc>
                <a:spcPct val="110000"/>
              </a:lnSpc>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1" name="Google Shape;21;p3"/>
          <p:cNvSpPr txBox="1">
            <a:spLocks noGrp="1"/>
          </p:cNvSpPr>
          <p:nvPr>
            <p:ph type="title"/>
          </p:nvPr>
        </p:nvSpPr>
        <p:spPr>
          <a:xfrm>
            <a:off x="810638" y="2531912"/>
            <a:ext cx="4865767" cy="1218795"/>
          </a:xfrm>
          <a:prstGeom prst="rect">
            <a:avLst/>
          </a:prstGeom>
          <a:noFill/>
          <a:ln>
            <a:noFill/>
          </a:ln>
        </p:spPr>
        <p:txBody>
          <a:bodyPr spcFirstLastPara="1" wrap="square" lIns="0" tIns="0" rIns="0" bIns="0" anchor="ctr" anchorCtr="0">
            <a:spAutoFit/>
          </a:bodyPr>
          <a:lstStyle>
            <a:lvl1pPr lvl="0" algn="l">
              <a:lnSpc>
                <a:spcPct val="11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267495" y="6393409"/>
            <a:ext cx="224625" cy="184666"/>
          </a:xfrm>
          <a:prstGeom prst="rect">
            <a:avLst/>
          </a:prstGeom>
          <a:noFill/>
          <a:ln>
            <a:noFill/>
          </a:ln>
        </p:spPr>
        <p:txBody>
          <a:bodyPr spcFirstLastPara="1" wrap="square" lIns="0" tIns="0" rIns="0" bIns="0" anchor="ctr" anchorCtr="0">
            <a:sp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ilde med tekstboks venstre">
  <p:cSld name="Bilde med tekstboks venstre">
    <p:spTree>
      <p:nvGrpSpPr>
        <p:cNvPr id="1" name="Shape 23"/>
        <p:cNvGrpSpPr/>
        <p:nvPr/>
      </p:nvGrpSpPr>
      <p:grpSpPr>
        <a:xfrm>
          <a:off x="0" y="0"/>
          <a:ext cx="0" cy="0"/>
          <a:chOff x="0" y="0"/>
          <a:chExt cx="0" cy="0"/>
        </a:xfrm>
      </p:grpSpPr>
      <p:sp>
        <p:nvSpPr>
          <p:cNvPr id="24" name="Google Shape;24;p4"/>
          <p:cNvSpPr>
            <a:spLocks noGrp="1"/>
          </p:cNvSpPr>
          <p:nvPr>
            <p:ph type="pic" idx="2"/>
          </p:nvPr>
        </p:nvSpPr>
        <p:spPr>
          <a:xfrm>
            <a:off x="228090" y="252000"/>
            <a:ext cx="11711910" cy="5856700"/>
          </a:xfrm>
          <a:prstGeom prst="rect">
            <a:avLst/>
          </a:prstGeom>
          <a:solidFill>
            <a:schemeClr val="accent1"/>
          </a:solidFill>
          <a:ln>
            <a:noFill/>
          </a:ln>
        </p:spPr>
      </p:sp>
      <p:sp>
        <p:nvSpPr>
          <p:cNvPr id="25" name="Google Shape;25;p4"/>
          <p:cNvSpPr txBox="1">
            <a:spLocks noGrp="1"/>
          </p:cNvSpPr>
          <p:nvPr>
            <p:ph type="body" idx="1"/>
          </p:nvPr>
        </p:nvSpPr>
        <p:spPr>
          <a:xfrm>
            <a:off x="626400" y="728995"/>
            <a:ext cx="4402667" cy="4505440"/>
          </a:xfrm>
          <a:prstGeom prst="rect">
            <a:avLst/>
          </a:prstGeom>
          <a:blipFill rotWithShape="1">
            <a:blip r:embed="rId2">
              <a:alphaModFix/>
            </a:blip>
            <a:stretch>
              <a:fillRect/>
            </a:stretch>
          </a:blipFill>
          <a:ln>
            <a:noFill/>
          </a:ln>
        </p:spPr>
        <p:txBody>
          <a:bodyPr spcFirstLastPara="1" wrap="square" lIns="1252800" tIns="781200" rIns="288000" bIns="720000" anchor="t" anchorCtr="0">
            <a:normAutofit/>
          </a:bodyPr>
          <a:lstStyle>
            <a:lvl1pPr marL="457200" lvl="0" indent="-228600" algn="l">
              <a:lnSpc>
                <a:spcPct val="110000"/>
              </a:lnSpc>
              <a:spcBef>
                <a:spcPts val="0"/>
              </a:spcBef>
              <a:spcAft>
                <a:spcPts val="0"/>
              </a:spcAft>
              <a:buClr>
                <a:srgbClr val="000000"/>
              </a:buClr>
              <a:buSzPts val="3000"/>
              <a:buNone/>
              <a:defRPr sz="3000">
                <a:solidFill>
                  <a:srgbClr val="000000"/>
                </a:solidFill>
              </a:defRPr>
            </a:lvl1pPr>
            <a:lvl2pPr marL="914400" lvl="1" indent="-234950" algn="l">
              <a:lnSpc>
                <a:spcPct val="110000"/>
              </a:lnSpc>
              <a:spcBef>
                <a:spcPts val="0"/>
              </a:spcBef>
              <a:spcAft>
                <a:spcPts val="0"/>
              </a:spcAft>
              <a:buClr>
                <a:srgbClr val="000000"/>
              </a:buClr>
              <a:buSzPts val="100"/>
              <a:buChar char="•"/>
              <a:defRPr sz="100">
                <a:solidFill>
                  <a:srgbClr val="000000"/>
                </a:solidFill>
              </a:defRPr>
            </a:lvl2pPr>
            <a:lvl3pPr marL="1371600" lvl="2" indent="-234950" algn="l">
              <a:lnSpc>
                <a:spcPct val="110000"/>
              </a:lnSpc>
              <a:spcBef>
                <a:spcPts val="0"/>
              </a:spcBef>
              <a:spcAft>
                <a:spcPts val="0"/>
              </a:spcAft>
              <a:buClr>
                <a:srgbClr val="000000"/>
              </a:buClr>
              <a:buSzPts val="100"/>
              <a:buChar char="•"/>
              <a:defRPr sz="100">
                <a:solidFill>
                  <a:srgbClr val="000000"/>
                </a:solidFill>
              </a:defRPr>
            </a:lvl3pPr>
            <a:lvl4pPr marL="1828800" lvl="3" indent="-234950" algn="l">
              <a:lnSpc>
                <a:spcPct val="110000"/>
              </a:lnSpc>
              <a:spcBef>
                <a:spcPts val="0"/>
              </a:spcBef>
              <a:spcAft>
                <a:spcPts val="0"/>
              </a:spcAft>
              <a:buClr>
                <a:srgbClr val="000000"/>
              </a:buClr>
              <a:buSzPts val="100"/>
              <a:buChar char="•"/>
              <a:defRPr sz="100">
                <a:solidFill>
                  <a:srgbClr val="000000"/>
                </a:solidFill>
              </a:defRPr>
            </a:lvl4pPr>
            <a:lvl5pPr marL="2286000" lvl="4" indent="-234950" algn="l">
              <a:lnSpc>
                <a:spcPct val="110000"/>
              </a:lnSpc>
              <a:spcBef>
                <a:spcPts val="0"/>
              </a:spcBef>
              <a:spcAft>
                <a:spcPts val="0"/>
              </a:spcAft>
              <a:buClr>
                <a:srgbClr val="000000"/>
              </a:buClr>
              <a:buSzPts val="100"/>
              <a:buChar char="•"/>
              <a:defRPr sz="100">
                <a:solidFill>
                  <a:srgbClr val="000000"/>
                </a:solidFil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6" name="Google Shape;26;p4"/>
          <p:cNvSpPr txBox="1">
            <a:spLocks noGrp="1"/>
          </p:cNvSpPr>
          <p:nvPr>
            <p:ph type="sldNum" idx="12"/>
          </p:nvPr>
        </p:nvSpPr>
        <p:spPr>
          <a:xfrm>
            <a:off x="267495" y="6393409"/>
            <a:ext cx="224625" cy="184666"/>
          </a:xfrm>
          <a:prstGeom prst="rect">
            <a:avLst/>
          </a:prstGeom>
          <a:noFill/>
          <a:ln>
            <a:noFill/>
          </a:ln>
        </p:spPr>
        <p:txBody>
          <a:bodyPr spcFirstLastPara="1" wrap="square" lIns="0" tIns="0" rIns="0" bIns="0" anchor="ctr" anchorCtr="0">
            <a:sp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tel og innhold">
  <p:cSld name="Tittel og innhold">
    <p:spTree>
      <p:nvGrpSpPr>
        <p:cNvPr id="1" name="Shape 27"/>
        <p:cNvGrpSpPr/>
        <p:nvPr/>
      </p:nvGrpSpPr>
      <p:grpSpPr>
        <a:xfrm>
          <a:off x="0" y="0"/>
          <a:ext cx="0" cy="0"/>
          <a:chOff x="0" y="0"/>
          <a:chExt cx="0" cy="0"/>
        </a:xfrm>
      </p:grpSpPr>
      <p:sp>
        <p:nvSpPr>
          <p:cNvPr id="28" name="Google Shape;28;p5"/>
          <p:cNvSpPr txBox="1">
            <a:spLocks noGrp="1"/>
          </p:cNvSpPr>
          <p:nvPr>
            <p:ph type="sldNum" idx="12"/>
          </p:nvPr>
        </p:nvSpPr>
        <p:spPr>
          <a:xfrm>
            <a:off x="267495" y="6393409"/>
            <a:ext cx="224625" cy="184666"/>
          </a:xfrm>
          <a:prstGeom prst="rect">
            <a:avLst/>
          </a:prstGeom>
          <a:noFill/>
          <a:ln>
            <a:noFill/>
          </a:ln>
        </p:spPr>
        <p:txBody>
          <a:bodyPr spcFirstLastPara="1" wrap="square" lIns="0" tIns="0" rIns="0" bIns="0" anchor="ctr" anchorCtr="0">
            <a:sp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GB"/>
              <a:t>‹#›</a:t>
            </a:fld>
            <a:endParaRPr/>
          </a:p>
        </p:txBody>
      </p:sp>
      <p:sp>
        <p:nvSpPr>
          <p:cNvPr id="29" name="Google Shape;29;p5"/>
          <p:cNvSpPr txBox="1">
            <a:spLocks noGrp="1"/>
          </p:cNvSpPr>
          <p:nvPr>
            <p:ph type="body" idx="1"/>
          </p:nvPr>
        </p:nvSpPr>
        <p:spPr>
          <a:xfrm>
            <a:off x="275573" y="1600203"/>
            <a:ext cx="11674257" cy="4525963"/>
          </a:xfrm>
          <a:prstGeom prst="rect">
            <a:avLst/>
          </a:prstGeom>
          <a:noFill/>
          <a:ln>
            <a:noFill/>
          </a:ln>
        </p:spPr>
        <p:txBody>
          <a:bodyPr spcFirstLastPara="1" wrap="square" lIns="0" tIns="0" rIns="0" bIns="0" anchor="t" anchorCtr="0">
            <a:normAutofit/>
          </a:bodyPr>
          <a:lstStyle>
            <a:lvl1pPr marL="457200" lvl="0" indent="-342900" algn="l">
              <a:lnSpc>
                <a:spcPct val="110000"/>
              </a:lnSpc>
              <a:spcBef>
                <a:spcPts val="360"/>
              </a:spcBef>
              <a:spcAft>
                <a:spcPts val="0"/>
              </a:spcAft>
              <a:buClr>
                <a:schemeClr val="dk1"/>
              </a:buClr>
              <a:buSzPts val="1800"/>
              <a:buChar char="‐"/>
              <a:defRPr/>
            </a:lvl1pPr>
            <a:lvl2pPr marL="914400" lvl="1" indent="-342900" algn="l">
              <a:lnSpc>
                <a:spcPct val="110000"/>
              </a:lnSpc>
              <a:spcBef>
                <a:spcPts val="360"/>
              </a:spcBef>
              <a:spcAft>
                <a:spcPts val="0"/>
              </a:spcAft>
              <a:buClr>
                <a:schemeClr val="dk1"/>
              </a:buClr>
              <a:buSzPts val="1800"/>
              <a:buChar char="•"/>
              <a:defRPr/>
            </a:lvl2pPr>
            <a:lvl3pPr marL="1371600" lvl="2" indent="-342900" algn="l">
              <a:lnSpc>
                <a:spcPct val="110000"/>
              </a:lnSpc>
              <a:spcBef>
                <a:spcPts val="360"/>
              </a:spcBef>
              <a:spcAft>
                <a:spcPts val="0"/>
              </a:spcAft>
              <a:buClr>
                <a:schemeClr val="dk1"/>
              </a:buClr>
              <a:buSzPts val="1800"/>
              <a:buChar char="•"/>
              <a:defRPr/>
            </a:lvl3pPr>
            <a:lvl4pPr marL="1828800" lvl="3" indent="-342900" algn="l">
              <a:lnSpc>
                <a:spcPct val="110000"/>
              </a:lnSpc>
              <a:spcBef>
                <a:spcPts val="360"/>
              </a:spcBef>
              <a:spcAft>
                <a:spcPts val="0"/>
              </a:spcAft>
              <a:buClr>
                <a:schemeClr val="dk1"/>
              </a:buClr>
              <a:buSzPts val="1800"/>
              <a:buChar char="•"/>
              <a:defRPr/>
            </a:lvl4pPr>
            <a:lvl5pPr marL="2286000" lvl="4" indent="-342900" algn="l">
              <a:lnSpc>
                <a:spcPct val="110000"/>
              </a:lnSpc>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 name="Google Shape;30;p5"/>
          <p:cNvSpPr txBox="1">
            <a:spLocks noGrp="1"/>
          </p:cNvSpPr>
          <p:nvPr>
            <p:ph type="title"/>
          </p:nvPr>
        </p:nvSpPr>
        <p:spPr>
          <a:xfrm>
            <a:off x="275573" y="312231"/>
            <a:ext cx="11674257" cy="1190892"/>
          </a:xfrm>
          <a:prstGeom prst="rect">
            <a:avLst/>
          </a:prstGeom>
          <a:noFill/>
          <a:ln>
            <a:noFill/>
          </a:ln>
        </p:spPr>
        <p:txBody>
          <a:bodyPr spcFirstLastPara="1" wrap="square" lIns="0" tIns="0" rIns="0" bIns="0" anchor="b" anchorCtr="0">
            <a:normAutofit/>
          </a:bodyPr>
          <a:lstStyle>
            <a:lvl1pPr lvl="0" algn="l">
              <a:lnSpc>
                <a:spcPct val="11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iagram vertikalt delt">
  <p:cSld name="Diagram vertikalt delt">
    <p:spTree>
      <p:nvGrpSpPr>
        <p:cNvPr id="1" name="Shape 31"/>
        <p:cNvGrpSpPr/>
        <p:nvPr/>
      </p:nvGrpSpPr>
      <p:grpSpPr>
        <a:xfrm>
          <a:off x="0" y="0"/>
          <a:ext cx="0" cy="0"/>
          <a:chOff x="0" y="0"/>
          <a:chExt cx="0" cy="0"/>
        </a:xfrm>
      </p:grpSpPr>
      <p:sp>
        <p:nvSpPr>
          <p:cNvPr id="32" name="Google Shape;32;p6"/>
          <p:cNvSpPr txBox="1">
            <a:spLocks noGrp="1"/>
          </p:cNvSpPr>
          <p:nvPr>
            <p:ph type="sldNum" idx="12"/>
          </p:nvPr>
        </p:nvSpPr>
        <p:spPr>
          <a:xfrm>
            <a:off x="267495" y="6393409"/>
            <a:ext cx="224625" cy="184666"/>
          </a:xfrm>
          <a:prstGeom prst="rect">
            <a:avLst/>
          </a:prstGeom>
          <a:noFill/>
          <a:ln>
            <a:noFill/>
          </a:ln>
        </p:spPr>
        <p:txBody>
          <a:bodyPr spcFirstLastPara="1" wrap="square" lIns="0" tIns="0" rIns="0" bIns="0" anchor="ctr" anchorCtr="0">
            <a:sp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GB"/>
              <a:t>‹#›</a:t>
            </a:fld>
            <a:endParaRPr/>
          </a:p>
        </p:txBody>
      </p:sp>
      <p:sp>
        <p:nvSpPr>
          <p:cNvPr id="33" name="Google Shape;33;p6"/>
          <p:cNvSpPr>
            <a:spLocks noGrp="1"/>
          </p:cNvSpPr>
          <p:nvPr>
            <p:ph type="chart" idx="2"/>
          </p:nvPr>
        </p:nvSpPr>
        <p:spPr>
          <a:xfrm>
            <a:off x="275574" y="1088571"/>
            <a:ext cx="5824602" cy="4920174"/>
          </a:xfrm>
          <a:prstGeom prst="rect">
            <a:avLst/>
          </a:prstGeom>
          <a:noFill/>
          <a:ln>
            <a:noFill/>
          </a:ln>
        </p:spPr>
        <p:txBody>
          <a:bodyPr spcFirstLastPara="1" wrap="square" lIns="0" tIns="0" rIns="0" bIns="0" anchor="t" anchorCtr="0">
            <a:noAutofit/>
          </a:bodyPr>
          <a:lstStyle>
            <a:lvl1pPr marR="0" lvl="0" algn="l" rtl="0">
              <a:lnSpc>
                <a:spcPct val="110000"/>
              </a:lnSpc>
              <a:spcBef>
                <a:spcPts val="600"/>
              </a:spcBef>
              <a:spcAft>
                <a:spcPts val="0"/>
              </a:spcAft>
              <a:buClr>
                <a:schemeClr val="dk1"/>
              </a:buClr>
              <a:buSzPts val="3000"/>
              <a:buFont typeface="Calibri"/>
              <a:buChar char="‐"/>
              <a:defRPr sz="3000" b="0" i="0" u="none" strike="noStrike" cap="none">
                <a:solidFill>
                  <a:schemeClr val="dk1"/>
                </a:solidFill>
                <a:latin typeface="Calibri"/>
                <a:ea typeface="Calibri"/>
                <a:cs typeface="Calibri"/>
                <a:sym typeface="Calibri"/>
              </a:defRPr>
            </a:lvl1pPr>
            <a:lvl2pPr marR="0" lvl="1" algn="l" rtl="0">
              <a:lnSpc>
                <a:spcPct val="110000"/>
              </a:lnSpc>
              <a:spcBef>
                <a:spcPts val="600"/>
              </a:spcBef>
              <a:spcAft>
                <a:spcPts val="0"/>
              </a:spcAft>
              <a:buClr>
                <a:schemeClr val="dk1"/>
              </a:buClr>
              <a:buSzPts val="3000"/>
              <a:buFont typeface="Arial"/>
              <a:buChar char="•"/>
              <a:defRPr sz="3000" b="0" i="0" u="none" strike="noStrike" cap="none">
                <a:solidFill>
                  <a:schemeClr val="dk1"/>
                </a:solidFill>
                <a:latin typeface="Calibri"/>
                <a:ea typeface="Calibri"/>
                <a:cs typeface="Calibri"/>
                <a:sym typeface="Calibri"/>
              </a:defRPr>
            </a:lvl2pPr>
            <a:lvl3pPr marR="0" lvl="2" algn="l" rtl="0">
              <a:lnSpc>
                <a:spcPct val="110000"/>
              </a:lnSpc>
              <a:spcBef>
                <a:spcPts val="600"/>
              </a:spcBef>
              <a:spcAft>
                <a:spcPts val="0"/>
              </a:spcAft>
              <a:buClr>
                <a:schemeClr val="dk1"/>
              </a:buClr>
              <a:buSzPts val="3000"/>
              <a:buFont typeface="Arial"/>
              <a:buChar char="•"/>
              <a:defRPr sz="3000" b="0" i="0" u="none" strike="noStrike" cap="none">
                <a:solidFill>
                  <a:schemeClr val="dk1"/>
                </a:solidFill>
                <a:latin typeface="Calibri"/>
                <a:ea typeface="Calibri"/>
                <a:cs typeface="Calibri"/>
                <a:sym typeface="Calibri"/>
              </a:defRPr>
            </a:lvl3pPr>
            <a:lvl4pPr marR="0" lvl="3" algn="l" rtl="0">
              <a:lnSpc>
                <a:spcPct val="110000"/>
              </a:lnSpc>
              <a:spcBef>
                <a:spcPts val="600"/>
              </a:spcBef>
              <a:spcAft>
                <a:spcPts val="0"/>
              </a:spcAft>
              <a:buClr>
                <a:schemeClr val="dk1"/>
              </a:buClr>
              <a:buSzPts val="3000"/>
              <a:buFont typeface="Arial"/>
              <a:buChar char="•"/>
              <a:defRPr sz="3000" b="0" i="0" u="none" strike="noStrike" cap="none">
                <a:solidFill>
                  <a:schemeClr val="dk1"/>
                </a:solidFill>
                <a:latin typeface="Calibri"/>
                <a:ea typeface="Calibri"/>
                <a:cs typeface="Calibri"/>
                <a:sym typeface="Calibri"/>
              </a:defRPr>
            </a:lvl4pPr>
            <a:lvl5pPr marR="0" lvl="4" algn="l" rtl="0">
              <a:lnSpc>
                <a:spcPct val="110000"/>
              </a:lnSpc>
              <a:spcBef>
                <a:spcPts val="600"/>
              </a:spcBef>
              <a:spcAft>
                <a:spcPts val="0"/>
              </a:spcAft>
              <a:buClr>
                <a:schemeClr val="dk1"/>
              </a:buClr>
              <a:buSzPts val="3000"/>
              <a:buFont typeface="Arial"/>
              <a:buChar char="•"/>
              <a:defRPr sz="3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4" name="Google Shape;34;p6"/>
          <p:cNvSpPr txBox="1">
            <a:spLocks noGrp="1"/>
          </p:cNvSpPr>
          <p:nvPr>
            <p:ph type="body" idx="1"/>
          </p:nvPr>
        </p:nvSpPr>
        <p:spPr>
          <a:xfrm>
            <a:off x="6275538" y="1088571"/>
            <a:ext cx="5674292" cy="4920174"/>
          </a:xfrm>
          <a:prstGeom prst="rect">
            <a:avLst/>
          </a:prstGeom>
          <a:noFill/>
          <a:ln>
            <a:noFill/>
          </a:ln>
        </p:spPr>
        <p:txBody>
          <a:bodyPr spcFirstLastPara="1" wrap="square" lIns="0" tIns="0" rIns="0" bIns="0" anchor="ctr" anchorCtr="0">
            <a:normAutofit/>
          </a:bodyPr>
          <a:lstStyle>
            <a:lvl1pPr marL="457200" lvl="0" indent="-228600" algn="l">
              <a:lnSpc>
                <a:spcPct val="110000"/>
              </a:lnSpc>
              <a:spcBef>
                <a:spcPts val="480"/>
              </a:spcBef>
              <a:spcAft>
                <a:spcPts val="0"/>
              </a:spcAft>
              <a:buClr>
                <a:schemeClr val="dk1"/>
              </a:buClr>
              <a:buSzPts val="2400"/>
              <a:buNone/>
              <a:defRPr sz="2400" b="1">
                <a:latin typeface="Calibri"/>
                <a:ea typeface="Calibri"/>
                <a:cs typeface="Calibri"/>
                <a:sym typeface="Calibri"/>
              </a:defRPr>
            </a:lvl1pPr>
            <a:lvl2pPr marL="914400" lvl="1" indent="-342900" algn="l">
              <a:lnSpc>
                <a:spcPct val="110000"/>
              </a:lnSpc>
              <a:spcBef>
                <a:spcPts val="360"/>
              </a:spcBef>
              <a:spcAft>
                <a:spcPts val="0"/>
              </a:spcAft>
              <a:buClr>
                <a:schemeClr val="dk1"/>
              </a:buClr>
              <a:buSzPts val="1800"/>
              <a:buChar char="•"/>
              <a:defRPr/>
            </a:lvl2pPr>
            <a:lvl3pPr marL="1371600" lvl="2" indent="-342900" algn="l">
              <a:lnSpc>
                <a:spcPct val="110000"/>
              </a:lnSpc>
              <a:spcBef>
                <a:spcPts val="360"/>
              </a:spcBef>
              <a:spcAft>
                <a:spcPts val="0"/>
              </a:spcAft>
              <a:buClr>
                <a:schemeClr val="dk1"/>
              </a:buClr>
              <a:buSzPts val="1800"/>
              <a:buChar char="•"/>
              <a:defRPr/>
            </a:lvl3pPr>
            <a:lvl4pPr marL="1828800" lvl="3" indent="-342900" algn="l">
              <a:lnSpc>
                <a:spcPct val="110000"/>
              </a:lnSpc>
              <a:spcBef>
                <a:spcPts val="360"/>
              </a:spcBef>
              <a:spcAft>
                <a:spcPts val="0"/>
              </a:spcAft>
              <a:buClr>
                <a:schemeClr val="dk1"/>
              </a:buClr>
              <a:buSzPts val="1800"/>
              <a:buChar char="•"/>
              <a:defRPr/>
            </a:lvl4pPr>
            <a:lvl5pPr marL="2286000" lvl="4" indent="-342900" algn="l">
              <a:lnSpc>
                <a:spcPct val="110000"/>
              </a:lnSpc>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5" name="Google Shape;35;p6"/>
          <p:cNvSpPr txBox="1">
            <a:spLocks noGrp="1"/>
          </p:cNvSpPr>
          <p:nvPr>
            <p:ph type="title"/>
          </p:nvPr>
        </p:nvSpPr>
        <p:spPr>
          <a:xfrm>
            <a:off x="275574" y="162881"/>
            <a:ext cx="11660362" cy="789097"/>
          </a:xfrm>
          <a:prstGeom prst="rect">
            <a:avLst/>
          </a:prstGeom>
          <a:noFill/>
          <a:ln>
            <a:noFill/>
          </a:ln>
        </p:spPr>
        <p:txBody>
          <a:bodyPr spcFirstLastPara="1" wrap="square" lIns="0" tIns="0" rIns="0" bIns="0" anchor="b" anchorCtr="0">
            <a:normAutofit/>
          </a:bodyPr>
          <a:lstStyle>
            <a:lvl1pPr lvl="0" algn="l">
              <a:lnSpc>
                <a:spcPct val="110000"/>
              </a:lnSpc>
              <a:spcBef>
                <a:spcPts val="0"/>
              </a:spcBef>
              <a:spcAft>
                <a:spcPts val="0"/>
              </a:spcAft>
              <a:buClr>
                <a:schemeClr val="dk1"/>
              </a:buClr>
              <a:buSzPts val="2200"/>
              <a:buFont typeface="Calibri"/>
              <a:buNone/>
              <a:defRPr sz="2200" b="0">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6"/>
          <p:cNvSpPr txBox="1">
            <a:spLocks noGrp="1"/>
          </p:cNvSpPr>
          <p:nvPr>
            <p:ph type="body" idx="3"/>
          </p:nvPr>
        </p:nvSpPr>
        <p:spPr>
          <a:xfrm>
            <a:off x="263047" y="6056919"/>
            <a:ext cx="11674257" cy="288316"/>
          </a:xfrm>
          <a:prstGeom prst="rect">
            <a:avLst/>
          </a:prstGeom>
          <a:noFill/>
          <a:ln>
            <a:noFill/>
          </a:ln>
        </p:spPr>
        <p:txBody>
          <a:bodyPr spcFirstLastPara="1" wrap="square" lIns="0" tIns="0" rIns="0" bIns="0" anchor="b" anchorCtr="0">
            <a:normAutofit/>
          </a:bodyPr>
          <a:lstStyle>
            <a:lvl1pPr marL="457200" lvl="0" indent="-228600" algn="l">
              <a:lnSpc>
                <a:spcPct val="110000"/>
              </a:lnSpc>
              <a:spcBef>
                <a:spcPts val="280"/>
              </a:spcBef>
              <a:spcAft>
                <a:spcPts val="0"/>
              </a:spcAft>
              <a:buClr>
                <a:schemeClr val="dk1"/>
              </a:buClr>
              <a:buSzPts val="1400"/>
              <a:buNone/>
              <a:defRPr sz="1400" i="1"/>
            </a:lvl1pPr>
            <a:lvl2pPr marL="914400" lvl="1" indent="-381000" algn="l">
              <a:lnSpc>
                <a:spcPct val="110000"/>
              </a:lnSpc>
              <a:spcBef>
                <a:spcPts val="480"/>
              </a:spcBef>
              <a:spcAft>
                <a:spcPts val="0"/>
              </a:spcAft>
              <a:buClr>
                <a:schemeClr val="dk1"/>
              </a:buClr>
              <a:buSzPts val="2400"/>
              <a:buChar char="•"/>
              <a:defRPr sz="2400"/>
            </a:lvl2pPr>
            <a:lvl3pPr marL="1371600" lvl="2" indent="-381000" algn="l">
              <a:lnSpc>
                <a:spcPct val="110000"/>
              </a:lnSpc>
              <a:spcBef>
                <a:spcPts val="480"/>
              </a:spcBef>
              <a:spcAft>
                <a:spcPts val="0"/>
              </a:spcAft>
              <a:buClr>
                <a:schemeClr val="dk1"/>
              </a:buClr>
              <a:buSzPts val="2400"/>
              <a:buChar char="•"/>
              <a:defRPr sz="2400"/>
            </a:lvl3pPr>
            <a:lvl4pPr marL="1828800" lvl="3" indent="-381000" algn="l">
              <a:lnSpc>
                <a:spcPct val="110000"/>
              </a:lnSpc>
              <a:spcBef>
                <a:spcPts val="480"/>
              </a:spcBef>
              <a:spcAft>
                <a:spcPts val="0"/>
              </a:spcAft>
              <a:buClr>
                <a:schemeClr val="dk1"/>
              </a:buClr>
              <a:buSzPts val="2400"/>
              <a:buChar char="•"/>
              <a:defRPr sz="2400"/>
            </a:lvl4pPr>
            <a:lvl5pPr marL="2286000" lvl="4" indent="-381000" algn="l">
              <a:lnSpc>
                <a:spcPct val="110000"/>
              </a:lnSpc>
              <a:spcBef>
                <a:spcPts val="480"/>
              </a:spcBef>
              <a:spcAft>
                <a:spcPts val="0"/>
              </a:spcAft>
              <a:buClr>
                <a:schemeClr val="dk1"/>
              </a:buClr>
              <a:buSzPts val="2400"/>
              <a:buChar char="•"/>
              <a:defRPr sz="24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Bakside">
  <p:cSld name="Bakside">
    <p:spTree>
      <p:nvGrpSpPr>
        <p:cNvPr id="1" name="Shape 37"/>
        <p:cNvGrpSpPr/>
        <p:nvPr/>
      </p:nvGrpSpPr>
      <p:grpSpPr>
        <a:xfrm>
          <a:off x="0" y="0"/>
          <a:ext cx="0" cy="0"/>
          <a:chOff x="0" y="0"/>
          <a:chExt cx="0" cy="0"/>
        </a:xfrm>
      </p:grpSpPr>
      <p:sp>
        <p:nvSpPr>
          <p:cNvPr id="38" name="Google Shape;38;p7"/>
          <p:cNvSpPr/>
          <p:nvPr/>
        </p:nvSpPr>
        <p:spPr>
          <a:xfrm flipH="1">
            <a:off x="1" y="0"/>
            <a:ext cx="12191999" cy="6858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39" name="Google Shape;39;p7"/>
          <p:cNvSpPr txBox="1"/>
          <p:nvPr/>
        </p:nvSpPr>
        <p:spPr>
          <a:xfrm>
            <a:off x="0" y="3823498"/>
            <a:ext cx="12192000" cy="1019436"/>
          </a:xfrm>
          <a:prstGeom prst="rect">
            <a:avLst/>
          </a:prstGeom>
          <a:noFill/>
          <a:ln>
            <a:noFill/>
          </a:ln>
        </p:spPr>
        <p:txBody>
          <a:bodyPr spcFirstLastPara="1" wrap="square" lIns="91425" tIns="45700" rIns="91425" bIns="45700" anchor="t" anchorCtr="0">
            <a:noAutofit/>
          </a:bodyPr>
          <a:lstStyle/>
          <a:p>
            <a:pPr marL="0" marR="0" lvl="0" indent="0" algn="ctr" rtl="0">
              <a:lnSpc>
                <a:spcPct val="110000"/>
              </a:lnSpc>
              <a:spcBef>
                <a:spcPts val="0"/>
              </a:spcBef>
              <a:spcAft>
                <a:spcPts val="0"/>
              </a:spcAft>
              <a:buClr>
                <a:schemeClr val="lt1"/>
              </a:buClr>
              <a:buSzPts val="3000"/>
              <a:buFont typeface="Calibri"/>
              <a:buNone/>
            </a:pPr>
            <a:r>
              <a:rPr lang="en-GB" sz="3000" b="1" i="0" u="none" strike="noStrike" cap="none">
                <a:solidFill>
                  <a:schemeClr val="lt1"/>
                </a:solidFill>
                <a:latin typeface="Calibri"/>
                <a:ea typeface="Calibri"/>
                <a:cs typeface="Calibri"/>
                <a:sym typeface="Calibri"/>
              </a:rPr>
              <a:t>Check forbrukerradet.no</a:t>
            </a:r>
            <a:endParaRPr sz="3000" b="0" i="0" u="none" strike="noStrike" cap="none">
              <a:solidFill>
                <a:schemeClr val="lt1"/>
              </a:solidFill>
              <a:latin typeface="Calibri"/>
              <a:ea typeface="Calibri"/>
              <a:cs typeface="Calibri"/>
              <a:sym typeface="Calibri"/>
            </a:endParaRPr>
          </a:p>
          <a:p>
            <a:pPr marL="0" marR="0" lvl="0" indent="0" algn="ctr" rtl="0">
              <a:lnSpc>
                <a:spcPct val="110000"/>
              </a:lnSpc>
              <a:spcBef>
                <a:spcPts val="0"/>
              </a:spcBef>
              <a:spcAft>
                <a:spcPts val="0"/>
              </a:spcAft>
              <a:buClr>
                <a:schemeClr val="dk1"/>
              </a:buClr>
              <a:buSzPts val="4000"/>
              <a:buFont typeface="Calibri"/>
              <a:buNone/>
            </a:pPr>
            <a:endParaRPr sz="4000" b="0" i="0" u="none" strike="noStrike" cap="none">
              <a:solidFill>
                <a:schemeClr val="lt1"/>
              </a:solidFill>
              <a:latin typeface="Arial"/>
              <a:ea typeface="Arial"/>
              <a:cs typeface="Arial"/>
              <a:sym typeface="Arial"/>
            </a:endParaRPr>
          </a:p>
        </p:txBody>
      </p:sp>
      <p:pic>
        <p:nvPicPr>
          <p:cNvPr id="40" name="Google Shape;40;p7"/>
          <p:cNvPicPr preferRelativeResize="0"/>
          <p:nvPr/>
        </p:nvPicPr>
        <p:blipFill rotWithShape="1">
          <a:blip r:embed="rId2">
            <a:alphaModFix/>
          </a:blip>
          <a:srcRect/>
          <a:stretch/>
        </p:blipFill>
        <p:spPr>
          <a:xfrm>
            <a:off x="5241204" y="1691498"/>
            <a:ext cx="1938171" cy="1938171"/>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Diagram horisontalt delt">
  <p:cSld name="Diagram horisontalt delt">
    <p:spTree>
      <p:nvGrpSpPr>
        <p:cNvPr id="1" name="Shape 41"/>
        <p:cNvGrpSpPr/>
        <p:nvPr/>
      </p:nvGrpSpPr>
      <p:grpSpPr>
        <a:xfrm>
          <a:off x="0" y="0"/>
          <a:ext cx="0" cy="0"/>
          <a:chOff x="0" y="0"/>
          <a:chExt cx="0" cy="0"/>
        </a:xfrm>
      </p:grpSpPr>
      <p:sp>
        <p:nvSpPr>
          <p:cNvPr id="42" name="Google Shape;42;p8"/>
          <p:cNvSpPr txBox="1">
            <a:spLocks noGrp="1"/>
          </p:cNvSpPr>
          <p:nvPr>
            <p:ph type="sldNum" idx="12"/>
          </p:nvPr>
        </p:nvSpPr>
        <p:spPr>
          <a:xfrm>
            <a:off x="267495" y="6393409"/>
            <a:ext cx="224625" cy="184666"/>
          </a:xfrm>
          <a:prstGeom prst="rect">
            <a:avLst/>
          </a:prstGeom>
          <a:noFill/>
          <a:ln>
            <a:noFill/>
          </a:ln>
        </p:spPr>
        <p:txBody>
          <a:bodyPr spcFirstLastPara="1" wrap="square" lIns="0" tIns="0" rIns="0" bIns="0" anchor="ctr" anchorCtr="0">
            <a:sp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GB"/>
              <a:t>‹#›</a:t>
            </a:fld>
            <a:endParaRPr/>
          </a:p>
        </p:txBody>
      </p:sp>
      <p:sp>
        <p:nvSpPr>
          <p:cNvPr id="43" name="Google Shape;43;p8"/>
          <p:cNvSpPr>
            <a:spLocks noGrp="1"/>
          </p:cNvSpPr>
          <p:nvPr>
            <p:ph type="chart" idx="2"/>
          </p:nvPr>
        </p:nvSpPr>
        <p:spPr>
          <a:xfrm>
            <a:off x="263047" y="1821542"/>
            <a:ext cx="11686783" cy="4178031"/>
          </a:xfrm>
          <a:prstGeom prst="rect">
            <a:avLst/>
          </a:prstGeom>
          <a:noFill/>
          <a:ln>
            <a:noFill/>
          </a:ln>
        </p:spPr>
        <p:txBody>
          <a:bodyPr spcFirstLastPara="1" wrap="square" lIns="0" tIns="0" rIns="0" bIns="0" anchor="t" anchorCtr="0">
            <a:noAutofit/>
          </a:bodyPr>
          <a:lstStyle>
            <a:lvl1pPr marR="0" lvl="0" algn="l" rtl="0">
              <a:lnSpc>
                <a:spcPct val="110000"/>
              </a:lnSpc>
              <a:spcBef>
                <a:spcPts val="600"/>
              </a:spcBef>
              <a:spcAft>
                <a:spcPts val="0"/>
              </a:spcAft>
              <a:buClr>
                <a:schemeClr val="dk1"/>
              </a:buClr>
              <a:buSzPts val="3000"/>
              <a:buFont typeface="Calibri"/>
              <a:buChar char="‐"/>
              <a:defRPr sz="3000" b="0" i="0" u="none" strike="noStrike" cap="none">
                <a:solidFill>
                  <a:schemeClr val="dk1"/>
                </a:solidFill>
                <a:latin typeface="Calibri"/>
                <a:ea typeface="Calibri"/>
                <a:cs typeface="Calibri"/>
                <a:sym typeface="Calibri"/>
              </a:defRPr>
            </a:lvl1pPr>
            <a:lvl2pPr marR="0" lvl="1" algn="l" rtl="0">
              <a:lnSpc>
                <a:spcPct val="110000"/>
              </a:lnSpc>
              <a:spcBef>
                <a:spcPts val="600"/>
              </a:spcBef>
              <a:spcAft>
                <a:spcPts val="0"/>
              </a:spcAft>
              <a:buClr>
                <a:schemeClr val="dk1"/>
              </a:buClr>
              <a:buSzPts val="3000"/>
              <a:buFont typeface="Arial"/>
              <a:buChar char="•"/>
              <a:defRPr sz="3000" b="0" i="0" u="none" strike="noStrike" cap="none">
                <a:solidFill>
                  <a:schemeClr val="dk1"/>
                </a:solidFill>
                <a:latin typeface="Calibri"/>
                <a:ea typeface="Calibri"/>
                <a:cs typeface="Calibri"/>
                <a:sym typeface="Calibri"/>
              </a:defRPr>
            </a:lvl2pPr>
            <a:lvl3pPr marR="0" lvl="2" algn="l" rtl="0">
              <a:lnSpc>
                <a:spcPct val="110000"/>
              </a:lnSpc>
              <a:spcBef>
                <a:spcPts val="600"/>
              </a:spcBef>
              <a:spcAft>
                <a:spcPts val="0"/>
              </a:spcAft>
              <a:buClr>
                <a:schemeClr val="dk1"/>
              </a:buClr>
              <a:buSzPts val="3000"/>
              <a:buFont typeface="Arial"/>
              <a:buChar char="•"/>
              <a:defRPr sz="3000" b="0" i="0" u="none" strike="noStrike" cap="none">
                <a:solidFill>
                  <a:schemeClr val="dk1"/>
                </a:solidFill>
                <a:latin typeface="Calibri"/>
                <a:ea typeface="Calibri"/>
                <a:cs typeface="Calibri"/>
                <a:sym typeface="Calibri"/>
              </a:defRPr>
            </a:lvl3pPr>
            <a:lvl4pPr marR="0" lvl="3" algn="l" rtl="0">
              <a:lnSpc>
                <a:spcPct val="110000"/>
              </a:lnSpc>
              <a:spcBef>
                <a:spcPts val="600"/>
              </a:spcBef>
              <a:spcAft>
                <a:spcPts val="0"/>
              </a:spcAft>
              <a:buClr>
                <a:schemeClr val="dk1"/>
              </a:buClr>
              <a:buSzPts val="3000"/>
              <a:buFont typeface="Arial"/>
              <a:buChar char="•"/>
              <a:defRPr sz="3000" b="0" i="0" u="none" strike="noStrike" cap="none">
                <a:solidFill>
                  <a:schemeClr val="dk1"/>
                </a:solidFill>
                <a:latin typeface="Calibri"/>
                <a:ea typeface="Calibri"/>
                <a:cs typeface="Calibri"/>
                <a:sym typeface="Calibri"/>
              </a:defRPr>
            </a:lvl4pPr>
            <a:lvl5pPr marR="0" lvl="4" algn="l" rtl="0">
              <a:lnSpc>
                <a:spcPct val="110000"/>
              </a:lnSpc>
              <a:spcBef>
                <a:spcPts val="600"/>
              </a:spcBef>
              <a:spcAft>
                <a:spcPts val="0"/>
              </a:spcAft>
              <a:buClr>
                <a:schemeClr val="dk1"/>
              </a:buClr>
              <a:buSzPts val="3000"/>
              <a:buFont typeface="Arial"/>
              <a:buChar char="•"/>
              <a:defRPr sz="3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4" name="Google Shape;44;p8"/>
          <p:cNvSpPr txBox="1">
            <a:spLocks noGrp="1"/>
          </p:cNvSpPr>
          <p:nvPr>
            <p:ph type="body" idx="1"/>
          </p:nvPr>
        </p:nvSpPr>
        <p:spPr>
          <a:xfrm>
            <a:off x="263047" y="6056919"/>
            <a:ext cx="11674257" cy="288316"/>
          </a:xfrm>
          <a:prstGeom prst="rect">
            <a:avLst/>
          </a:prstGeom>
          <a:noFill/>
          <a:ln>
            <a:noFill/>
          </a:ln>
        </p:spPr>
        <p:txBody>
          <a:bodyPr spcFirstLastPara="1" wrap="square" lIns="0" tIns="0" rIns="0" bIns="0" anchor="b" anchorCtr="0">
            <a:normAutofit/>
          </a:bodyPr>
          <a:lstStyle>
            <a:lvl1pPr marL="457200" lvl="0" indent="-228600" algn="l">
              <a:lnSpc>
                <a:spcPct val="110000"/>
              </a:lnSpc>
              <a:spcBef>
                <a:spcPts val="280"/>
              </a:spcBef>
              <a:spcAft>
                <a:spcPts val="0"/>
              </a:spcAft>
              <a:buClr>
                <a:schemeClr val="dk1"/>
              </a:buClr>
              <a:buSzPts val="1400"/>
              <a:buNone/>
              <a:defRPr sz="1400" i="1"/>
            </a:lvl1pPr>
            <a:lvl2pPr marL="914400" lvl="1" indent="-381000" algn="l">
              <a:lnSpc>
                <a:spcPct val="110000"/>
              </a:lnSpc>
              <a:spcBef>
                <a:spcPts val="480"/>
              </a:spcBef>
              <a:spcAft>
                <a:spcPts val="0"/>
              </a:spcAft>
              <a:buClr>
                <a:schemeClr val="dk1"/>
              </a:buClr>
              <a:buSzPts val="2400"/>
              <a:buChar char="•"/>
              <a:defRPr sz="2400"/>
            </a:lvl2pPr>
            <a:lvl3pPr marL="1371600" lvl="2" indent="-381000" algn="l">
              <a:lnSpc>
                <a:spcPct val="110000"/>
              </a:lnSpc>
              <a:spcBef>
                <a:spcPts val="480"/>
              </a:spcBef>
              <a:spcAft>
                <a:spcPts val="0"/>
              </a:spcAft>
              <a:buClr>
                <a:schemeClr val="dk1"/>
              </a:buClr>
              <a:buSzPts val="2400"/>
              <a:buChar char="•"/>
              <a:defRPr sz="2400"/>
            </a:lvl3pPr>
            <a:lvl4pPr marL="1828800" lvl="3" indent="-381000" algn="l">
              <a:lnSpc>
                <a:spcPct val="110000"/>
              </a:lnSpc>
              <a:spcBef>
                <a:spcPts val="480"/>
              </a:spcBef>
              <a:spcAft>
                <a:spcPts val="0"/>
              </a:spcAft>
              <a:buClr>
                <a:schemeClr val="dk1"/>
              </a:buClr>
              <a:buSzPts val="2400"/>
              <a:buChar char="•"/>
              <a:defRPr sz="2400"/>
            </a:lvl4pPr>
            <a:lvl5pPr marL="2286000" lvl="4" indent="-381000" algn="l">
              <a:lnSpc>
                <a:spcPct val="110000"/>
              </a:lnSpc>
              <a:spcBef>
                <a:spcPts val="480"/>
              </a:spcBef>
              <a:spcAft>
                <a:spcPts val="0"/>
              </a:spcAft>
              <a:buClr>
                <a:schemeClr val="dk1"/>
              </a:buClr>
              <a:buSzPts val="2400"/>
              <a:buChar char="•"/>
              <a:defRPr sz="24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5" name="Google Shape;45;p8"/>
          <p:cNvSpPr txBox="1">
            <a:spLocks noGrp="1"/>
          </p:cNvSpPr>
          <p:nvPr>
            <p:ph type="title"/>
          </p:nvPr>
        </p:nvSpPr>
        <p:spPr>
          <a:xfrm>
            <a:off x="261678" y="990615"/>
            <a:ext cx="11674257" cy="714814"/>
          </a:xfrm>
          <a:prstGeom prst="rect">
            <a:avLst/>
          </a:prstGeom>
          <a:noFill/>
          <a:ln>
            <a:noFill/>
          </a:ln>
        </p:spPr>
        <p:txBody>
          <a:bodyPr spcFirstLastPara="1" wrap="square" lIns="0" tIns="0" rIns="0" bIns="0" anchor="t" anchorCtr="0">
            <a:normAutofit/>
          </a:bodyPr>
          <a:lstStyle>
            <a:lvl1pPr lvl="0" algn="l">
              <a:lnSpc>
                <a:spcPct val="110000"/>
              </a:lnSpc>
              <a:spcBef>
                <a:spcPts val="0"/>
              </a:spcBef>
              <a:spcAft>
                <a:spcPts val="0"/>
              </a:spcAft>
              <a:buClr>
                <a:schemeClr val="dk1"/>
              </a:buClr>
              <a:buSzPts val="2200"/>
              <a:buFont typeface="Calibri"/>
              <a:buNone/>
              <a:defRPr sz="2200" b="0">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8"/>
          <p:cNvSpPr txBox="1">
            <a:spLocks noGrp="1"/>
          </p:cNvSpPr>
          <p:nvPr>
            <p:ph type="body" idx="3"/>
          </p:nvPr>
        </p:nvSpPr>
        <p:spPr>
          <a:xfrm>
            <a:off x="263047" y="159657"/>
            <a:ext cx="11672888" cy="773613"/>
          </a:xfrm>
          <a:prstGeom prst="rect">
            <a:avLst/>
          </a:prstGeom>
          <a:noFill/>
          <a:ln>
            <a:noFill/>
          </a:ln>
        </p:spPr>
        <p:txBody>
          <a:bodyPr spcFirstLastPara="1" wrap="square" lIns="0" tIns="0" rIns="0" bIns="0" anchor="b" anchorCtr="0">
            <a:normAutofit/>
          </a:bodyPr>
          <a:lstStyle>
            <a:lvl1pPr marL="457200" lvl="0" indent="-228600" algn="l">
              <a:lnSpc>
                <a:spcPct val="110000"/>
              </a:lnSpc>
              <a:spcBef>
                <a:spcPts val="480"/>
              </a:spcBef>
              <a:spcAft>
                <a:spcPts val="0"/>
              </a:spcAft>
              <a:buClr>
                <a:schemeClr val="dk1"/>
              </a:buClr>
              <a:buSzPts val="2400"/>
              <a:buNone/>
              <a:defRPr sz="2400" b="1">
                <a:latin typeface="Calibri"/>
                <a:ea typeface="Calibri"/>
                <a:cs typeface="Calibri"/>
                <a:sym typeface="Calibri"/>
              </a:defRPr>
            </a:lvl1pPr>
            <a:lvl2pPr marL="914400" lvl="1" indent="-342900" algn="l">
              <a:lnSpc>
                <a:spcPct val="110000"/>
              </a:lnSpc>
              <a:spcBef>
                <a:spcPts val="360"/>
              </a:spcBef>
              <a:spcAft>
                <a:spcPts val="0"/>
              </a:spcAft>
              <a:buClr>
                <a:schemeClr val="dk1"/>
              </a:buClr>
              <a:buSzPts val="1800"/>
              <a:buChar char="•"/>
              <a:defRPr/>
            </a:lvl2pPr>
            <a:lvl3pPr marL="1371600" lvl="2" indent="-342900" algn="l">
              <a:lnSpc>
                <a:spcPct val="110000"/>
              </a:lnSpc>
              <a:spcBef>
                <a:spcPts val="360"/>
              </a:spcBef>
              <a:spcAft>
                <a:spcPts val="0"/>
              </a:spcAft>
              <a:buClr>
                <a:schemeClr val="dk1"/>
              </a:buClr>
              <a:buSzPts val="1800"/>
              <a:buChar char="•"/>
              <a:defRPr/>
            </a:lvl3pPr>
            <a:lvl4pPr marL="1828800" lvl="3" indent="-342900" algn="l">
              <a:lnSpc>
                <a:spcPct val="110000"/>
              </a:lnSpc>
              <a:spcBef>
                <a:spcPts val="360"/>
              </a:spcBef>
              <a:spcAft>
                <a:spcPts val="0"/>
              </a:spcAft>
              <a:buClr>
                <a:schemeClr val="dk1"/>
              </a:buClr>
              <a:buSzPts val="1800"/>
              <a:buChar char="•"/>
              <a:defRPr/>
            </a:lvl4pPr>
            <a:lvl5pPr marL="2286000" lvl="4" indent="-342900" algn="l">
              <a:lnSpc>
                <a:spcPct val="110000"/>
              </a:lnSpc>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tel og blått langt felt">
  <p:cSld name="Tittel og blått langt felt">
    <p:spTree>
      <p:nvGrpSpPr>
        <p:cNvPr id="1" name="Shape 47"/>
        <p:cNvGrpSpPr/>
        <p:nvPr/>
      </p:nvGrpSpPr>
      <p:grpSpPr>
        <a:xfrm>
          <a:off x="0" y="0"/>
          <a:ext cx="0" cy="0"/>
          <a:chOff x="0" y="0"/>
          <a:chExt cx="0" cy="0"/>
        </a:xfrm>
      </p:grpSpPr>
      <p:sp>
        <p:nvSpPr>
          <p:cNvPr id="48" name="Google Shape;48;p9"/>
          <p:cNvSpPr txBox="1">
            <a:spLocks noGrp="1"/>
          </p:cNvSpPr>
          <p:nvPr>
            <p:ph type="body" idx="1"/>
          </p:nvPr>
        </p:nvSpPr>
        <p:spPr>
          <a:xfrm>
            <a:off x="267495" y="2459744"/>
            <a:ext cx="11670503" cy="3623732"/>
          </a:xfrm>
          <a:prstGeom prst="rect">
            <a:avLst/>
          </a:prstGeom>
          <a:solidFill>
            <a:schemeClr val="accent1">
              <a:alpha val="40000"/>
            </a:schemeClr>
          </a:solidFill>
          <a:ln>
            <a:noFill/>
          </a:ln>
        </p:spPr>
        <p:txBody>
          <a:bodyPr spcFirstLastPara="1" wrap="square" lIns="540000" tIns="720000" rIns="720000" bIns="180000" anchor="t" anchorCtr="0">
            <a:noAutofit/>
          </a:bodyPr>
          <a:lstStyle>
            <a:lvl1pPr marL="457200" lvl="0" indent="-419100" algn="l">
              <a:lnSpc>
                <a:spcPct val="110000"/>
              </a:lnSpc>
              <a:spcBef>
                <a:spcPts val="0"/>
              </a:spcBef>
              <a:spcAft>
                <a:spcPts val="0"/>
              </a:spcAft>
              <a:buClr>
                <a:schemeClr val="dk1"/>
              </a:buClr>
              <a:buSzPts val="3000"/>
              <a:buChar char="‐"/>
              <a:defRPr/>
            </a:lvl1pPr>
            <a:lvl2pPr marL="914400" lvl="1" indent="-419100" algn="l">
              <a:lnSpc>
                <a:spcPct val="110000"/>
              </a:lnSpc>
              <a:spcBef>
                <a:spcPts val="0"/>
              </a:spcBef>
              <a:spcAft>
                <a:spcPts val="0"/>
              </a:spcAft>
              <a:buClr>
                <a:schemeClr val="dk1"/>
              </a:buClr>
              <a:buSzPts val="3000"/>
              <a:buChar char="•"/>
              <a:defRPr/>
            </a:lvl2pPr>
            <a:lvl3pPr marL="1371600" lvl="2" indent="-419100" algn="l">
              <a:lnSpc>
                <a:spcPct val="110000"/>
              </a:lnSpc>
              <a:spcBef>
                <a:spcPts val="0"/>
              </a:spcBef>
              <a:spcAft>
                <a:spcPts val="0"/>
              </a:spcAft>
              <a:buClr>
                <a:schemeClr val="dk1"/>
              </a:buClr>
              <a:buSzPts val="3000"/>
              <a:buChar char="•"/>
              <a:defRPr/>
            </a:lvl3pPr>
            <a:lvl4pPr marL="1828800" lvl="3" indent="-419100" algn="l">
              <a:lnSpc>
                <a:spcPct val="110000"/>
              </a:lnSpc>
              <a:spcBef>
                <a:spcPts val="0"/>
              </a:spcBef>
              <a:spcAft>
                <a:spcPts val="0"/>
              </a:spcAft>
              <a:buClr>
                <a:schemeClr val="dk1"/>
              </a:buClr>
              <a:buSzPts val="3000"/>
              <a:buChar char="•"/>
              <a:defRPr/>
            </a:lvl4pPr>
            <a:lvl5pPr marL="2286000" lvl="4" indent="-419100" algn="l">
              <a:lnSpc>
                <a:spcPct val="110000"/>
              </a:lnSpc>
              <a:spcBef>
                <a:spcPts val="0"/>
              </a:spcBef>
              <a:spcAft>
                <a:spcPts val="0"/>
              </a:spcAft>
              <a:buClr>
                <a:schemeClr val="dk1"/>
              </a:buClr>
              <a:buSzPts val="30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9" name="Google Shape;49;p9"/>
          <p:cNvSpPr txBox="1">
            <a:spLocks noGrp="1"/>
          </p:cNvSpPr>
          <p:nvPr>
            <p:ph type="sldNum" idx="12"/>
          </p:nvPr>
        </p:nvSpPr>
        <p:spPr>
          <a:xfrm>
            <a:off x="267495" y="6393409"/>
            <a:ext cx="224625" cy="184666"/>
          </a:xfrm>
          <a:prstGeom prst="rect">
            <a:avLst/>
          </a:prstGeom>
          <a:noFill/>
          <a:ln>
            <a:noFill/>
          </a:ln>
        </p:spPr>
        <p:txBody>
          <a:bodyPr spcFirstLastPara="1" wrap="square" lIns="0" tIns="0" rIns="0" bIns="0" anchor="ctr" anchorCtr="0">
            <a:sp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GB"/>
              <a:t>‹#›</a:t>
            </a:fld>
            <a:endParaRPr/>
          </a:p>
        </p:txBody>
      </p:sp>
      <p:sp>
        <p:nvSpPr>
          <p:cNvPr id="50" name="Google Shape;50;p9"/>
          <p:cNvSpPr txBox="1">
            <a:spLocks noGrp="1"/>
          </p:cNvSpPr>
          <p:nvPr>
            <p:ph type="title"/>
          </p:nvPr>
        </p:nvSpPr>
        <p:spPr>
          <a:xfrm>
            <a:off x="275573" y="312231"/>
            <a:ext cx="11674257" cy="1190892"/>
          </a:xfrm>
          <a:prstGeom prst="rect">
            <a:avLst/>
          </a:prstGeom>
          <a:noFill/>
          <a:ln>
            <a:noFill/>
          </a:ln>
        </p:spPr>
        <p:txBody>
          <a:bodyPr spcFirstLastPara="1" wrap="square" lIns="0" tIns="0" rIns="0" bIns="0" anchor="b" anchorCtr="0">
            <a:normAutofit/>
          </a:bodyPr>
          <a:lstStyle>
            <a:lvl1pPr lvl="0" algn="l">
              <a:lnSpc>
                <a:spcPct val="11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tel og bilde">
  <p:cSld name="Tittel og bilde">
    <p:spTree>
      <p:nvGrpSpPr>
        <p:cNvPr id="1" name="Shape 51"/>
        <p:cNvGrpSpPr/>
        <p:nvPr/>
      </p:nvGrpSpPr>
      <p:grpSpPr>
        <a:xfrm>
          <a:off x="0" y="0"/>
          <a:ext cx="0" cy="0"/>
          <a:chOff x="0" y="0"/>
          <a:chExt cx="0" cy="0"/>
        </a:xfrm>
      </p:grpSpPr>
      <p:sp>
        <p:nvSpPr>
          <p:cNvPr id="52" name="Google Shape;52;p10"/>
          <p:cNvSpPr>
            <a:spLocks noGrp="1"/>
          </p:cNvSpPr>
          <p:nvPr>
            <p:ph type="pic" idx="2"/>
          </p:nvPr>
        </p:nvSpPr>
        <p:spPr>
          <a:xfrm>
            <a:off x="6103938" y="269875"/>
            <a:ext cx="5834062" cy="5832109"/>
          </a:xfrm>
          <a:prstGeom prst="rect">
            <a:avLst/>
          </a:prstGeom>
          <a:noFill/>
          <a:ln>
            <a:noFill/>
          </a:ln>
        </p:spPr>
      </p:sp>
      <p:sp>
        <p:nvSpPr>
          <p:cNvPr id="53" name="Google Shape;53;p10"/>
          <p:cNvSpPr txBox="1">
            <a:spLocks noGrp="1"/>
          </p:cNvSpPr>
          <p:nvPr>
            <p:ph type="title"/>
          </p:nvPr>
        </p:nvSpPr>
        <p:spPr>
          <a:xfrm>
            <a:off x="810638" y="2531912"/>
            <a:ext cx="4865767" cy="1218795"/>
          </a:xfrm>
          <a:prstGeom prst="rect">
            <a:avLst/>
          </a:prstGeom>
          <a:noFill/>
          <a:ln>
            <a:noFill/>
          </a:ln>
        </p:spPr>
        <p:txBody>
          <a:bodyPr spcFirstLastPara="1" wrap="square" lIns="0" tIns="0" rIns="0" bIns="0" anchor="ctr" anchorCtr="0">
            <a:spAutoFit/>
          </a:bodyPr>
          <a:lstStyle>
            <a:lvl1pPr lvl="0" algn="l">
              <a:lnSpc>
                <a:spcPct val="11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4" name="Google Shape;54;p10"/>
          <p:cNvSpPr txBox="1">
            <a:spLocks noGrp="1"/>
          </p:cNvSpPr>
          <p:nvPr>
            <p:ph type="sldNum" idx="12"/>
          </p:nvPr>
        </p:nvSpPr>
        <p:spPr>
          <a:xfrm>
            <a:off x="267495" y="6393409"/>
            <a:ext cx="224625" cy="184666"/>
          </a:xfrm>
          <a:prstGeom prst="rect">
            <a:avLst/>
          </a:prstGeom>
          <a:noFill/>
          <a:ln>
            <a:noFill/>
          </a:ln>
        </p:spPr>
        <p:txBody>
          <a:bodyPr spcFirstLastPara="1" wrap="square" lIns="0" tIns="0" rIns="0" bIns="0" anchor="ctr" anchorCtr="0">
            <a:sp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275573" y="312231"/>
            <a:ext cx="11657511" cy="1190892"/>
          </a:xfrm>
          <a:prstGeom prst="rect">
            <a:avLst/>
          </a:prstGeom>
          <a:noFill/>
          <a:ln>
            <a:noFill/>
          </a:ln>
        </p:spPr>
        <p:txBody>
          <a:bodyPr spcFirstLastPara="1" wrap="square" lIns="0" tIns="0" rIns="0" bIns="0" anchor="b" anchorCtr="0">
            <a:normAutofit/>
          </a:bodyPr>
          <a:lstStyle>
            <a:lvl1pPr marR="0" lvl="0" algn="l" rtl="0">
              <a:lnSpc>
                <a:spcPct val="110000"/>
              </a:lnSpc>
              <a:spcBef>
                <a:spcPts val="0"/>
              </a:spcBef>
              <a:spcAft>
                <a:spcPts val="0"/>
              </a:spcAft>
              <a:buClr>
                <a:schemeClr val="dk1"/>
              </a:buClr>
              <a:buSzPts val="3600"/>
              <a:buFont typeface="Calibri"/>
              <a:buNone/>
              <a:defRPr sz="36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267495" y="1600203"/>
            <a:ext cx="11665589" cy="4525963"/>
          </a:xfrm>
          <a:prstGeom prst="rect">
            <a:avLst/>
          </a:prstGeom>
          <a:noFill/>
          <a:ln>
            <a:noFill/>
          </a:ln>
        </p:spPr>
        <p:txBody>
          <a:bodyPr spcFirstLastPara="1" wrap="square" lIns="0" tIns="0" rIns="0" bIns="0" anchor="t" anchorCtr="0">
            <a:normAutofit/>
          </a:bodyPr>
          <a:lstStyle>
            <a:lvl1pPr marL="457200" marR="0" lvl="0" indent="-419100" algn="l" rtl="0">
              <a:lnSpc>
                <a:spcPct val="110000"/>
              </a:lnSpc>
              <a:spcBef>
                <a:spcPts val="600"/>
              </a:spcBef>
              <a:spcAft>
                <a:spcPts val="0"/>
              </a:spcAft>
              <a:buClr>
                <a:schemeClr val="dk1"/>
              </a:buClr>
              <a:buSzPts val="3000"/>
              <a:buFont typeface="Calibri"/>
              <a:buChar char="‐"/>
              <a:defRPr sz="3000" b="0" i="0" u="none" strike="noStrike" cap="none">
                <a:solidFill>
                  <a:schemeClr val="dk1"/>
                </a:solidFill>
                <a:latin typeface="Calibri"/>
                <a:ea typeface="Calibri"/>
                <a:cs typeface="Calibri"/>
                <a:sym typeface="Calibri"/>
              </a:defRPr>
            </a:lvl1pPr>
            <a:lvl2pPr marL="914400" marR="0" lvl="1" indent="-419100" algn="l" rtl="0">
              <a:lnSpc>
                <a:spcPct val="110000"/>
              </a:lnSpc>
              <a:spcBef>
                <a:spcPts val="600"/>
              </a:spcBef>
              <a:spcAft>
                <a:spcPts val="0"/>
              </a:spcAft>
              <a:buClr>
                <a:schemeClr val="dk1"/>
              </a:buClr>
              <a:buSzPts val="3000"/>
              <a:buFont typeface="Arial"/>
              <a:buChar char="•"/>
              <a:defRPr sz="3000" b="0" i="0" u="none" strike="noStrike" cap="none">
                <a:solidFill>
                  <a:schemeClr val="dk1"/>
                </a:solidFill>
                <a:latin typeface="Calibri"/>
                <a:ea typeface="Calibri"/>
                <a:cs typeface="Calibri"/>
                <a:sym typeface="Calibri"/>
              </a:defRPr>
            </a:lvl2pPr>
            <a:lvl3pPr marL="1371600" marR="0" lvl="2" indent="-419100" algn="l" rtl="0">
              <a:lnSpc>
                <a:spcPct val="110000"/>
              </a:lnSpc>
              <a:spcBef>
                <a:spcPts val="600"/>
              </a:spcBef>
              <a:spcAft>
                <a:spcPts val="0"/>
              </a:spcAft>
              <a:buClr>
                <a:schemeClr val="dk1"/>
              </a:buClr>
              <a:buSzPts val="3000"/>
              <a:buFont typeface="Arial"/>
              <a:buChar char="•"/>
              <a:defRPr sz="3000" b="0" i="0" u="none" strike="noStrike" cap="none">
                <a:solidFill>
                  <a:schemeClr val="dk1"/>
                </a:solidFill>
                <a:latin typeface="Calibri"/>
                <a:ea typeface="Calibri"/>
                <a:cs typeface="Calibri"/>
                <a:sym typeface="Calibri"/>
              </a:defRPr>
            </a:lvl3pPr>
            <a:lvl4pPr marL="1828800" marR="0" lvl="3" indent="-419100" algn="l" rtl="0">
              <a:lnSpc>
                <a:spcPct val="110000"/>
              </a:lnSpc>
              <a:spcBef>
                <a:spcPts val="600"/>
              </a:spcBef>
              <a:spcAft>
                <a:spcPts val="0"/>
              </a:spcAft>
              <a:buClr>
                <a:schemeClr val="dk1"/>
              </a:buClr>
              <a:buSzPts val="3000"/>
              <a:buFont typeface="Arial"/>
              <a:buChar char="•"/>
              <a:defRPr sz="3000" b="0" i="0" u="none" strike="noStrike" cap="none">
                <a:solidFill>
                  <a:schemeClr val="dk1"/>
                </a:solidFill>
                <a:latin typeface="Calibri"/>
                <a:ea typeface="Calibri"/>
                <a:cs typeface="Calibri"/>
                <a:sym typeface="Calibri"/>
              </a:defRPr>
            </a:lvl4pPr>
            <a:lvl5pPr marL="2286000" marR="0" lvl="4" indent="-419100" algn="l" rtl="0">
              <a:lnSpc>
                <a:spcPct val="110000"/>
              </a:lnSpc>
              <a:spcBef>
                <a:spcPts val="600"/>
              </a:spcBef>
              <a:spcAft>
                <a:spcPts val="0"/>
              </a:spcAft>
              <a:buClr>
                <a:schemeClr val="dk1"/>
              </a:buClr>
              <a:buSzPts val="3000"/>
              <a:buFont typeface="Arial"/>
              <a:buChar char="•"/>
              <a:defRPr sz="3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267495" y="6393409"/>
            <a:ext cx="224625" cy="184666"/>
          </a:xfrm>
          <a:prstGeom prst="rect">
            <a:avLst/>
          </a:prstGeom>
          <a:noFill/>
          <a:ln>
            <a:noFill/>
          </a:ln>
        </p:spPr>
        <p:txBody>
          <a:bodyPr spcFirstLastPara="1" wrap="square" lIns="0" tIns="0" rIns="0" bIns="0" anchor="ctr" anchorCtr="0">
            <a:spAutoFit/>
          </a:bodyPr>
          <a:lstStyle>
            <a:lvl1pPr marL="0" marR="0" lvl="0" indent="0" algn="l" rtl="0">
              <a:spcBef>
                <a:spcPts val="0"/>
              </a:spcBef>
              <a:buNone/>
              <a:defRPr sz="1200" b="1" i="0" u="none" strike="noStrike" cap="none">
                <a:solidFill>
                  <a:srgbClr val="548C95"/>
                </a:solidFill>
                <a:latin typeface="Calibri"/>
                <a:ea typeface="Calibri"/>
                <a:cs typeface="Calibri"/>
                <a:sym typeface="Calibri"/>
              </a:defRPr>
            </a:lvl1pPr>
            <a:lvl2pPr marL="0" marR="0" lvl="1" indent="0" algn="l" rtl="0">
              <a:spcBef>
                <a:spcPts val="0"/>
              </a:spcBef>
              <a:buNone/>
              <a:defRPr sz="1200" b="1" i="0" u="none" strike="noStrike" cap="none">
                <a:solidFill>
                  <a:srgbClr val="548C95"/>
                </a:solidFill>
                <a:latin typeface="Calibri"/>
                <a:ea typeface="Calibri"/>
                <a:cs typeface="Calibri"/>
                <a:sym typeface="Calibri"/>
              </a:defRPr>
            </a:lvl2pPr>
            <a:lvl3pPr marL="0" marR="0" lvl="2" indent="0" algn="l" rtl="0">
              <a:spcBef>
                <a:spcPts val="0"/>
              </a:spcBef>
              <a:buNone/>
              <a:defRPr sz="1200" b="1" i="0" u="none" strike="noStrike" cap="none">
                <a:solidFill>
                  <a:srgbClr val="548C95"/>
                </a:solidFill>
                <a:latin typeface="Calibri"/>
                <a:ea typeface="Calibri"/>
                <a:cs typeface="Calibri"/>
                <a:sym typeface="Calibri"/>
              </a:defRPr>
            </a:lvl3pPr>
            <a:lvl4pPr marL="0" marR="0" lvl="3" indent="0" algn="l" rtl="0">
              <a:spcBef>
                <a:spcPts val="0"/>
              </a:spcBef>
              <a:buNone/>
              <a:defRPr sz="1200" b="1" i="0" u="none" strike="noStrike" cap="none">
                <a:solidFill>
                  <a:srgbClr val="548C95"/>
                </a:solidFill>
                <a:latin typeface="Calibri"/>
                <a:ea typeface="Calibri"/>
                <a:cs typeface="Calibri"/>
                <a:sym typeface="Calibri"/>
              </a:defRPr>
            </a:lvl4pPr>
            <a:lvl5pPr marL="0" marR="0" lvl="4" indent="0" algn="l" rtl="0">
              <a:spcBef>
                <a:spcPts val="0"/>
              </a:spcBef>
              <a:buNone/>
              <a:defRPr sz="1200" b="1" i="0" u="none" strike="noStrike" cap="none">
                <a:solidFill>
                  <a:srgbClr val="548C95"/>
                </a:solidFill>
                <a:latin typeface="Calibri"/>
                <a:ea typeface="Calibri"/>
                <a:cs typeface="Calibri"/>
                <a:sym typeface="Calibri"/>
              </a:defRPr>
            </a:lvl5pPr>
            <a:lvl6pPr marL="0" marR="0" lvl="5" indent="0" algn="l" rtl="0">
              <a:spcBef>
                <a:spcPts val="0"/>
              </a:spcBef>
              <a:buNone/>
              <a:defRPr sz="1200" b="1" i="0" u="none" strike="noStrike" cap="none">
                <a:solidFill>
                  <a:srgbClr val="548C95"/>
                </a:solidFill>
                <a:latin typeface="Calibri"/>
                <a:ea typeface="Calibri"/>
                <a:cs typeface="Calibri"/>
                <a:sym typeface="Calibri"/>
              </a:defRPr>
            </a:lvl6pPr>
            <a:lvl7pPr marL="0" marR="0" lvl="6" indent="0" algn="l" rtl="0">
              <a:spcBef>
                <a:spcPts val="0"/>
              </a:spcBef>
              <a:buNone/>
              <a:defRPr sz="1200" b="1" i="0" u="none" strike="noStrike" cap="none">
                <a:solidFill>
                  <a:srgbClr val="548C95"/>
                </a:solidFill>
                <a:latin typeface="Calibri"/>
                <a:ea typeface="Calibri"/>
                <a:cs typeface="Calibri"/>
                <a:sym typeface="Calibri"/>
              </a:defRPr>
            </a:lvl7pPr>
            <a:lvl8pPr marL="0" marR="0" lvl="7" indent="0" algn="l" rtl="0">
              <a:spcBef>
                <a:spcPts val="0"/>
              </a:spcBef>
              <a:buNone/>
              <a:defRPr sz="1200" b="1" i="0" u="none" strike="noStrike" cap="none">
                <a:solidFill>
                  <a:srgbClr val="548C95"/>
                </a:solidFill>
                <a:latin typeface="Calibri"/>
                <a:ea typeface="Calibri"/>
                <a:cs typeface="Calibri"/>
                <a:sym typeface="Calibri"/>
              </a:defRPr>
            </a:lvl8pPr>
            <a:lvl9pPr marL="0" marR="0" lvl="8" indent="0" algn="l" rtl="0">
              <a:spcBef>
                <a:spcPts val="0"/>
              </a:spcBef>
              <a:buNone/>
              <a:defRPr sz="1200" b="1" i="0" u="none" strike="noStrike" cap="none">
                <a:solidFill>
                  <a:srgbClr val="548C95"/>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GB"/>
              <a:t>‹#›</a:t>
            </a:fld>
            <a:endParaRPr/>
          </a:p>
        </p:txBody>
      </p:sp>
      <p:pic>
        <p:nvPicPr>
          <p:cNvPr id="13" name="Google Shape;13;p1"/>
          <p:cNvPicPr preferRelativeResize="0"/>
          <p:nvPr/>
        </p:nvPicPr>
        <p:blipFill rotWithShape="1">
          <a:blip r:embed="rId14">
            <a:alphaModFix/>
          </a:blip>
          <a:srcRect/>
          <a:stretch/>
        </p:blipFill>
        <p:spPr>
          <a:xfrm>
            <a:off x="11633894" y="6392342"/>
            <a:ext cx="299191" cy="306358"/>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chart" Target="../charts/chart5.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4"/>
          <p:cNvSpPr txBox="1">
            <a:spLocks noGrp="1"/>
          </p:cNvSpPr>
          <p:nvPr>
            <p:ph type="subTitle" idx="1"/>
          </p:nvPr>
        </p:nvSpPr>
        <p:spPr>
          <a:xfrm>
            <a:off x="778213" y="4932733"/>
            <a:ext cx="10363200" cy="1777923"/>
          </a:xfrm>
          <a:prstGeom prst="rect">
            <a:avLst/>
          </a:prstGeom>
          <a:noFill/>
          <a:ln>
            <a:noFill/>
          </a:ln>
        </p:spPr>
        <p:txBody>
          <a:bodyPr spcFirstLastPara="1" wrap="square" lIns="0" tIns="0" rIns="0" bIns="0" anchor="t" anchorCtr="0">
            <a:spAutoFit/>
          </a:bodyPr>
          <a:lstStyle/>
          <a:p>
            <a:pPr marL="0" lvl="0" indent="0" algn="l" rtl="0">
              <a:lnSpc>
                <a:spcPct val="110000"/>
              </a:lnSpc>
              <a:spcBef>
                <a:spcPts val="0"/>
              </a:spcBef>
              <a:spcAft>
                <a:spcPts val="0"/>
              </a:spcAft>
              <a:buClr>
                <a:schemeClr val="dk1"/>
              </a:buClr>
              <a:buSzPts val="1400"/>
              <a:buNone/>
            </a:pPr>
            <a:endParaRPr sz="1400" i="1" dirty="0">
              <a:solidFill>
                <a:srgbClr val="0E0B10"/>
              </a:solidFill>
            </a:endParaRPr>
          </a:p>
          <a:p>
            <a:pPr marL="0" lvl="0" indent="0" algn="l" rtl="0">
              <a:lnSpc>
                <a:spcPct val="110000"/>
              </a:lnSpc>
              <a:spcBef>
                <a:spcPts val="0"/>
              </a:spcBef>
              <a:spcAft>
                <a:spcPts val="0"/>
              </a:spcAft>
              <a:buClr>
                <a:srgbClr val="0E0B10"/>
              </a:buClr>
              <a:buSzPts val="1400"/>
              <a:buNone/>
            </a:pPr>
            <a:r>
              <a:rPr lang="en-GB" sz="1400" i="1" dirty="0">
                <a:solidFill>
                  <a:srgbClr val="0E0B10"/>
                </a:solidFill>
              </a:rPr>
              <a:t>A population survey conducted by </a:t>
            </a:r>
            <a:r>
              <a:rPr lang="en-GB" sz="1400" i="1" dirty="0" err="1">
                <a:solidFill>
                  <a:srgbClr val="0E0B10"/>
                </a:solidFill>
              </a:rPr>
              <a:t>Norstat</a:t>
            </a:r>
            <a:r>
              <a:rPr lang="en-GB" sz="1400" i="1" dirty="0">
                <a:solidFill>
                  <a:srgbClr val="0E0B10"/>
                </a:solidFill>
              </a:rPr>
              <a:t> for Forbrukerrådet [The Norwegian Consumer Council]</a:t>
            </a:r>
            <a:br>
              <a:rPr lang="en-GB" sz="1400" i="1" dirty="0">
                <a:solidFill>
                  <a:srgbClr val="0E0B10"/>
                </a:solidFill>
              </a:rPr>
            </a:br>
            <a:br>
              <a:rPr lang="en-GB" sz="2000" dirty="0">
                <a:solidFill>
                  <a:schemeClr val="dk1"/>
                </a:solidFill>
              </a:rPr>
            </a:br>
            <a:endParaRPr dirty="0"/>
          </a:p>
          <a:p>
            <a:pPr marL="0" lvl="0" indent="0" algn="l" rtl="0">
              <a:lnSpc>
                <a:spcPct val="110000"/>
              </a:lnSpc>
              <a:spcBef>
                <a:spcPts val="0"/>
              </a:spcBef>
              <a:spcAft>
                <a:spcPts val="0"/>
              </a:spcAft>
              <a:buClr>
                <a:srgbClr val="0E0B10"/>
              </a:buClr>
              <a:buSzPts val="1400"/>
              <a:buNone/>
            </a:pPr>
            <a:r>
              <a:rPr lang="en-GB" sz="1400" i="1" dirty="0">
                <a:solidFill>
                  <a:srgbClr val="0E0B10"/>
                </a:solidFill>
              </a:rPr>
              <a:t>December 2021</a:t>
            </a:r>
            <a:endParaRPr sz="1400" dirty="0"/>
          </a:p>
          <a:p>
            <a:pPr marL="0" lvl="0" indent="0" algn="l" rtl="0">
              <a:lnSpc>
                <a:spcPct val="110000"/>
              </a:lnSpc>
              <a:spcBef>
                <a:spcPts val="400"/>
              </a:spcBef>
              <a:spcAft>
                <a:spcPts val="0"/>
              </a:spcAft>
              <a:buClr>
                <a:schemeClr val="dk1"/>
              </a:buClr>
              <a:buSzPts val="2000"/>
              <a:buNone/>
            </a:pPr>
            <a:endParaRPr dirty="0"/>
          </a:p>
        </p:txBody>
      </p:sp>
      <p:sp>
        <p:nvSpPr>
          <p:cNvPr id="79" name="Google Shape;79;p14"/>
          <p:cNvSpPr txBox="1">
            <a:spLocks noGrp="1"/>
          </p:cNvSpPr>
          <p:nvPr>
            <p:ph type="ctrTitle"/>
          </p:nvPr>
        </p:nvSpPr>
        <p:spPr>
          <a:xfrm>
            <a:off x="778213" y="4212354"/>
            <a:ext cx="10363200" cy="609398"/>
          </a:xfrm>
          <a:prstGeom prst="rect">
            <a:avLst/>
          </a:prstGeom>
          <a:noFill/>
          <a:ln>
            <a:noFill/>
          </a:ln>
        </p:spPr>
        <p:txBody>
          <a:bodyPr spcFirstLastPara="1" wrap="square" lIns="0" tIns="0" rIns="0" bIns="0" anchor="b" anchorCtr="0">
            <a:spAutoFit/>
          </a:bodyPr>
          <a:lstStyle/>
          <a:p>
            <a:pPr marL="0" lvl="0" indent="0" algn="l" rtl="0">
              <a:lnSpc>
                <a:spcPct val="110000"/>
              </a:lnSpc>
              <a:spcBef>
                <a:spcPts val="0"/>
              </a:spcBef>
              <a:spcAft>
                <a:spcPts val="0"/>
              </a:spcAft>
              <a:buClr>
                <a:schemeClr val="dk1"/>
              </a:buClr>
              <a:buSzPts val="3600"/>
              <a:buFont typeface="Calibri"/>
              <a:buNone/>
            </a:pPr>
            <a:r>
              <a:rPr lang="en-GB" b="0" dirty="0"/>
              <a:t>Drug Shortages in Norwegian Pharmacies</a:t>
            </a:r>
            <a:endParaRPr dirty="0"/>
          </a:p>
        </p:txBody>
      </p:sp>
      <p:pic>
        <p:nvPicPr>
          <p:cNvPr id="80" name="Google Shape;80;p14"/>
          <p:cNvPicPr preferRelativeResize="0">
            <a:picLocks noGrp="1"/>
          </p:cNvPicPr>
          <p:nvPr>
            <p:ph type="pic" idx="2"/>
          </p:nvPr>
        </p:nvPicPr>
        <p:blipFill/>
        <p:spPr>
          <a:xfrm>
            <a:off x="0" y="0"/>
            <a:ext cx="12192000" cy="3955188"/>
          </a:xfrm>
          <a:prstGeom prst="rect">
            <a:avLst/>
          </a:prstGeom>
          <a:blipFill rotWithShape="1">
            <a:blip r:embed="rId3">
              <a:alphaModFix/>
            </a:blip>
            <a:stretch>
              <a:fillRect/>
            </a:stretch>
          </a:blip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3"/>
          <p:cNvSpPr txBox="1">
            <a:spLocks noGrp="1"/>
          </p:cNvSpPr>
          <p:nvPr>
            <p:ph type="sldNum" idx="12"/>
          </p:nvPr>
        </p:nvSpPr>
        <p:spPr>
          <a:xfrm>
            <a:off x="267495" y="6393409"/>
            <a:ext cx="224625" cy="184666"/>
          </a:xfrm>
          <a:prstGeom prst="rect">
            <a:avLst/>
          </a:prstGeom>
          <a:noFill/>
          <a:ln>
            <a:noFill/>
          </a:ln>
        </p:spPr>
        <p:txBody>
          <a:bodyPr spcFirstLastPara="1" wrap="square" lIns="0" tIns="0" rIns="0" bIns="0" anchor="ctr" anchorCtr="0">
            <a:spAutoFit/>
          </a:bodyPr>
          <a:lstStyle/>
          <a:p>
            <a:pPr marL="0" lvl="0" indent="0" algn="l" rtl="0">
              <a:spcBef>
                <a:spcPts val="0"/>
              </a:spcBef>
              <a:spcAft>
                <a:spcPts val="0"/>
              </a:spcAft>
              <a:buNone/>
            </a:pPr>
            <a:fld id="{00000000-1234-1234-1234-123412341234}" type="slidenum">
              <a:rPr lang="en-GB"/>
              <a:t>10</a:t>
            </a:fld>
            <a:endParaRPr/>
          </a:p>
        </p:txBody>
      </p:sp>
      <p:sp>
        <p:nvSpPr>
          <p:cNvPr id="155" name="Google Shape;155;p23"/>
          <p:cNvSpPr txBox="1"/>
          <p:nvPr/>
        </p:nvSpPr>
        <p:spPr>
          <a:xfrm>
            <a:off x="263047" y="159657"/>
            <a:ext cx="11672888" cy="773613"/>
          </a:xfrm>
          <a:prstGeom prst="rect">
            <a:avLst/>
          </a:prstGeom>
          <a:noFill/>
          <a:ln>
            <a:noFill/>
          </a:ln>
        </p:spPr>
        <p:txBody>
          <a:bodyPr spcFirstLastPara="1" wrap="square" lIns="0" tIns="0" rIns="0" bIns="0" anchor="ctr" anchorCtr="0">
            <a:noAutofit/>
          </a:bodyPr>
          <a:lstStyle/>
          <a:p>
            <a:pPr marL="0" marR="0" lvl="0" indent="0" algn="l" rtl="0">
              <a:lnSpc>
                <a:spcPct val="110000"/>
              </a:lnSpc>
              <a:spcBef>
                <a:spcPts val="0"/>
              </a:spcBef>
              <a:spcAft>
                <a:spcPts val="0"/>
              </a:spcAft>
              <a:buClr>
                <a:schemeClr val="dk1"/>
              </a:buClr>
              <a:buSzPts val="2400"/>
              <a:buFont typeface="Calibri"/>
              <a:buNone/>
            </a:pPr>
            <a:r>
              <a:rPr lang="en-GB" sz="2400" b="1" i="0" u="none" strike="noStrike" cap="none" dirty="0">
                <a:solidFill>
                  <a:schemeClr val="dk1"/>
                </a:solidFill>
                <a:latin typeface="Calibri"/>
                <a:ea typeface="Calibri"/>
                <a:cs typeface="Calibri"/>
                <a:sym typeface="Calibri"/>
              </a:rPr>
              <a:t>People have had no drugs for a large number of illnesses and conditions</a:t>
            </a:r>
            <a:endParaRPr dirty="0"/>
          </a:p>
        </p:txBody>
      </p:sp>
      <p:sp>
        <p:nvSpPr>
          <p:cNvPr id="156" name="Google Shape;156;p23"/>
          <p:cNvSpPr txBox="1"/>
          <p:nvPr/>
        </p:nvSpPr>
        <p:spPr>
          <a:xfrm>
            <a:off x="263047" y="6056919"/>
            <a:ext cx="11674257" cy="288316"/>
          </a:xfrm>
          <a:prstGeom prst="rect">
            <a:avLst/>
          </a:prstGeom>
          <a:noFill/>
          <a:ln>
            <a:noFill/>
          </a:ln>
        </p:spPr>
        <p:txBody>
          <a:bodyPr spcFirstLastPara="1" wrap="square" lIns="0" tIns="0" rIns="0" bIns="0" anchor="b" anchorCtr="0">
            <a:normAutofit/>
          </a:bodyPr>
          <a:lstStyle/>
          <a:p>
            <a:pPr marL="0" marR="0" lvl="0" indent="0" algn="l" rtl="0">
              <a:lnSpc>
                <a:spcPct val="110000"/>
              </a:lnSpc>
              <a:spcBef>
                <a:spcPts val="0"/>
              </a:spcBef>
              <a:spcAft>
                <a:spcPts val="0"/>
              </a:spcAft>
              <a:buClr>
                <a:schemeClr val="dk1"/>
              </a:buClr>
              <a:buSzPts val="1400"/>
              <a:buFont typeface="Calibri"/>
              <a:buNone/>
            </a:pPr>
            <a:r>
              <a:rPr lang="en-GB" sz="1400" b="0" i="1" u="none" strike="noStrike" cap="none">
                <a:solidFill>
                  <a:schemeClr val="dk1"/>
                </a:solidFill>
                <a:latin typeface="Calibri"/>
                <a:ea typeface="Calibri"/>
                <a:cs typeface="Calibri"/>
                <a:sym typeface="Calibri"/>
              </a:rPr>
              <a:t>N 2021: 139 interviews (have experienced drug shortages)</a:t>
            </a:r>
            <a:endParaRPr/>
          </a:p>
        </p:txBody>
      </p:sp>
      <p:graphicFrame>
        <p:nvGraphicFramePr>
          <p:cNvPr id="6" name="Plassholder for innhold 6">
            <a:extLst>
              <a:ext uri="{FF2B5EF4-FFF2-40B4-BE49-F238E27FC236}">
                <a16:creationId xmlns:a16="http://schemas.microsoft.com/office/drawing/2014/main" id="{28FE2358-C6CC-475A-8FDB-51F8E7B65D94}"/>
              </a:ext>
            </a:extLst>
          </p:cNvPr>
          <p:cNvGraphicFramePr>
            <a:graphicFrameLocks/>
          </p:cNvGraphicFramePr>
          <p:nvPr>
            <p:extLst>
              <p:ext uri="{D42A27DB-BD31-4B8C-83A1-F6EECF244321}">
                <p14:modId xmlns:p14="http://schemas.microsoft.com/office/powerpoint/2010/main" val="2153994520"/>
              </p:ext>
            </p:extLst>
          </p:nvPr>
        </p:nvGraphicFramePr>
        <p:xfrm>
          <a:off x="394855" y="1600200"/>
          <a:ext cx="10924309"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4"/>
          <p:cNvSpPr txBox="1">
            <a:spLocks noGrp="1"/>
          </p:cNvSpPr>
          <p:nvPr>
            <p:ph type="sldNum" idx="12"/>
          </p:nvPr>
        </p:nvSpPr>
        <p:spPr>
          <a:xfrm>
            <a:off x="267495" y="6393409"/>
            <a:ext cx="224625" cy="184666"/>
          </a:xfrm>
          <a:prstGeom prst="rect">
            <a:avLst/>
          </a:prstGeom>
          <a:noFill/>
          <a:ln>
            <a:noFill/>
          </a:ln>
        </p:spPr>
        <p:txBody>
          <a:bodyPr spcFirstLastPara="1" wrap="square" lIns="0" tIns="0" rIns="0" bIns="0" anchor="ctr" anchorCtr="0">
            <a:spAutoFit/>
          </a:bodyPr>
          <a:lstStyle/>
          <a:p>
            <a:pPr marL="0" lvl="0" indent="0" algn="l" rtl="0">
              <a:spcBef>
                <a:spcPts val="0"/>
              </a:spcBef>
              <a:spcAft>
                <a:spcPts val="0"/>
              </a:spcAft>
              <a:buNone/>
            </a:pPr>
            <a:fld id="{00000000-1234-1234-1234-123412341234}" type="slidenum">
              <a:rPr lang="en-GB"/>
              <a:t>11</a:t>
            </a:fld>
            <a:endParaRPr/>
          </a:p>
        </p:txBody>
      </p:sp>
      <p:sp>
        <p:nvSpPr>
          <p:cNvPr id="164" name="Google Shape;164;p24"/>
          <p:cNvSpPr txBox="1"/>
          <p:nvPr/>
        </p:nvSpPr>
        <p:spPr>
          <a:xfrm>
            <a:off x="263047" y="159657"/>
            <a:ext cx="11672888" cy="773613"/>
          </a:xfrm>
          <a:prstGeom prst="rect">
            <a:avLst/>
          </a:prstGeom>
          <a:noFill/>
          <a:ln>
            <a:noFill/>
          </a:ln>
        </p:spPr>
        <p:txBody>
          <a:bodyPr spcFirstLastPara="1" wrap="square" lIns="0" tIns="0" rIns="0" bIns="0" anchor="ctr" anchorCtr="0">
            <a:noAutofit/>
          </a:bodyPr>
          <a:lstStyle/>
          <a:p>
            <a:pPr marL="0" marR="0" lvl="0" indent="0" algn="l" rtl="0">
              <a:lnSpc>
                <a:spcPct val="110000"/>
              </a:lnSpc>
              <a:spcBef>
                <a:spcPts val="0"/>
              </a:spcBef>
              <a:spcAft>
                <a:spcPts val="0"/>
              </a:spcAft>
              <a:buClr>
                <a:schemeClr val="dk1"/>
              </a:buClr>
              <a:buSzPts val="2400"/>
              <a:buFont typeface="Calibri"/>
              <a:buNone/>
            </a:pPr>
            <a:r>
              <a:rPr lang="en-GB" sz="2400" b="1" i="0" u="none" strike="noStrike" cap="none" dirty="0">
                <a:solidFill>
                  <a:schemeClr val="dk1"/>
                </a:solidFill>
                <a:latin typeface="Calibri"/>
                <a:ea typeface="Calibri"/>
                <a:cs typeface="Calibri"/>
                <a:sym typeface="Calibri"/>
              </a:rPr>
              <a:t>Most receive replacement drugs or drugs from another pharmacy</a:t>
            </a:r>
            <a:endParaRPr dirty="0"/>
          </a:p>
        </p:txBody>
      </p:sp>
      <p:sp>
        <p:nvSpPr>
          <p:cNvPr id="165" name="Google Shape;165;p24"/>
          <p:cNvSpPr txBox="1"/>
          <p:nvPr/>
        </p:nvSpPr>
        <p:spPr>
          <a:xfrm>
            <a:off x="263047" y="6056919"/>
            <a:ext cx="11674257" cy="288316"/>
          </a:xfrm>
          <a:prstGeom prst="rect">
            <a:avLst/>
          </a:prstGeom>
          <a:noFill/>
          <a:ln>
            <a:noFill/>
          </a:ln>
        </p:spPr>
        <p:txBody>
          <a:bodyPr spcFirstLastPara="1" wrap="square" lIns="0" tIns="0" rIns="0" bIns="0" anchor="b" anchorCtr="0">
            <a:normAutofit/>
          </a:bodyPr>
          <a:lstStyle/>
          <a:p>
            <a:pPr marL="0" marR="0" lvl="0" indent="0" algn="l" rtl="0">
              <a:lnSpc>
                <a:spcPct val="110000"/>
              </a:lnSpc>
              <a:spcBef>
                <a:spcPts val="0"/>
              </a:spcBef>
              <a:spcAft>
                <a:spcPts val="0"/>
              </a:spcAft>
              <a:buClr>
                <a:schemeClr val="dk1"/>
              </a:buClr>
              <a:buSzPts val="1400"/>
              <a:buFont typeface="Calibri"/>
              <a:buNone/>
            </a:pPr>
            <a:r>
              <a:rPr lang="en-GB" sz="1400" b="0" i="1" u="none" strike="noStrike" cap="none">
                <a:solidFill>
                  <a:schemeClr val="dk1"/>
                </a:solidFill>
                <a:latin typeface="Calibri"/>
                <a:ea typeface="Calibri"/>
                <a:cs typeface="Calibri"/>
                <a:sym typeface="Calibri"/>
              </a:rPr>
              <a:t>N 2021: 221 interviews (have experienced drug shortages)</a:t>
            </a:r>
            <a:endParaRPr/>
          </a:p>
        </p:txBody>
      </p:sp>
      <p:graphicFrame>
        <p:nvGraphicFramePr>
          <p:cNvPr id="6" name="Plassholder for diagram 8">
            <a:extLst>
              <a:ext uri="{FF2B5EF4-FFF2-40B4-BE49-F238E27FC236}">
                <a16:creationId xmlns:a16="http://schemas.microsoft.com/office/drawing/2014/main" id="{AA7417F3-E4DB-4753-952A-60B11433A4A1}"/>
              </a:ext>
            </a:extLst>
          </p:cNvPr>
          <p:cNvGraphicFramePr>
            <a:graphicFrameLocks noGrp="1"/>
          </p:cNvGraphicFramePr>
          <p:nvPr>
            <p:ph type="chart" sz="quarter" idx="4294967295"/>
            <p:extLst>
              <p:ext uri="{D42A27DB-BD31-4B8C-83A1-F6EECF244321}">
                <p14:modId xmlns:p14="http://schemas.microsoft.com/office/powerpoint/2010/main" val="3303176506"/>
              </p:ext>
            </p:extLst>
          </p:nvPr>
        </p:nvGraphicFramePr>
        <p:xfrm>
          <a:off x="263046" y="1235413"/>
          <a:ext cx="11225319" cy="471791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5"/>
          <p:cNvSpPr txBox="1">
            <a:spLocks noGrp="1"/>
          </p:cNvSpPr>
          <p:nvPr>
            <p:ph type="sldNum" idx="12"/>
          </p:nvPr>
        </p:nvSpPr>
        <p:spPr>
          <a:xfrm>
            <a:off x="267495" y="6393409"/>
            <a:ext cx="224625" cy="184666"/>
          </a:xfrm>
          <a:prstGeom prst="rect">
            <a:avLst/>
          </a:prstGeom>
          <a:noFill/>
          <a:ln>
            <a:noFill/>
          </a:ln>
        </p:spPr>
        <p:txBody>
          <a:bodyPr spcFirstLastPara="1" wrap="square" lIns="0" tIns="0" rIns="0" bIns="0" anchor="ctr" anchorCtr="0">
            <a:spAutoFit/>
          </a:bodyPr>
          <a:lstStyle/>
          <a:p>
            <a:pPr marL="0" lvl="0" indent="0" algn="l" rtl="0">
              <a:spcBef>
                <a:spcPts val="0"/>
              </a:spcBef>
              <a:spcAft>
                <a:spcPts val="0"/>
              </a:spcAft>
              <a:buNone/>
            </a:pPr>
            <a:fld id="{00000000-1234-1234-1234-123412341234}" type="slidenum">
              <a:rPr lang="en-GB"/>
              <a:t>12</a:t>
            </a:fld>
            <a:endParaRPr/>
          </a:p>
        </p:txBody>
      </p:sp>
      <p:sp>
        <p:nvSpPr>
          <p:cNvPr id="173" name="Google Shape;173;p25"/>
          <p:cNvSpPr txBox="1">
            <a:spLocks noGrp="1"/>
          </p:cNvSpPr>
          <p:nvPr>
            <p:ph type="body" idx="3"/>
          </p:nvPr>
        </p:nvSpPr>
        <p:spPr>
          <a:xfrm>
            <a:off x="258871" y="6066181"/>
            <a:ext cx="11674257" cy="288316"/>
          </a:xfrm>
          <a:prstGeom prst="rect">
            <a:avLst/>
          </a:prstGeom>
          <a:noFill/>
          <a:ln>
            <a:noFill/>
          </a:ln>
        </p:spPr>
        <p:txBody>
          <a:bodyPr spcFirstLastPara="1" wrap="square" lIns="0" tIns="0" rIns="0" bIns="0" anchor="b" anchorCtr="0">
            <a:normAutofit fontScale="85000" lnSpcReduction="10000"/>
          </a:bodyPr>
          <a:lstStyle/>
          <a:p>
            <a:pPr marL="0" lvl="0" indent="0" algn="l" rtl="0">
              <a:lnSpc>
                <a:spcPct val="110000"/>
              </a:lnSpc>
              <a:spcBef>
                <a:spcPts val="0"/>
              </a:spcBef>
              <a:spcAft>
                <a:spcPts val="0"/>
              </a:spcAft>
              <a:buClr>
                <a:schemeClr val="dk1"/>
              </a:buClr>
              <a:buSzPts val="1400"/>
              <a:buNone/>
            </a:pPr>
            <a:r>
              <a:rPr lang="en-GB"/>
              <a:t>N 2021: 100 interviews (have experienced drug shortages and received the same drug with another dosage, or received another drug which was supposed to have the same effect)</a:t>
            </a:r>
            <a:endParaRPr/>
          </a:p>
        </p:txBody>
      </p:sp>
      <p:sp>
        <p:nvSpPr>
          <p:cNvPr id="174" name="Google Shape;174;p25"/>
          <p:cNvSpPr txBox="1"/>
          <p:nvPr/>
        </p:nvSpPr>
        <p:spPr>
          <a:xfrm>
            <a:off x="263047" y="159657"/>
            <a:ext cx="11672888" cy="773613"/>
          </a:xfrm>
          <a:prstGeom prst="rect">
            <a:avLst/>
          </a:prstGeom>
          <a:noFill/>
          <a:ln>
            <a:noFill/>
          </a:ln>
        </p:spPr>
        <p:txBody>
          <a:bodyPr spcFirstLastPara="1" wrap="square" lIns="0" tIns="0" rIns="0" bIns="0" anchor="ctr" anchorCtr="0">
            <a:noAutofit/>
          </a:bodyPr>
          <a:lstStyle/>
          <a:p>
            <a:pPr marL="0" marR="0" lvl="0" indent="0" algn="l" rtl="0">
              <a:lnSpc>
                <a:spcPct val="110000"/>
              </a:lnSpc>
              <a:spcBef>
                <a:spcPts val="0"/>
              </a:spcBef>
              <a:spcAft>
                <a:spcPts val="0"/>
              </a:spcAft>
              <a:buClr>
                <a:schemeClr val="dk1"/>
              </a:buClr>
              <a:buSzPts val="2400"/>
              <a:buFont typeface="Calibri"/>
              <a:buNone/>
            </a:pPr>
            <a:r>
              <a:rPr lang="en-GB" sz="2400" b="1" i="0" u="none" strike="noStrike" cap="none">
                <a:solidFill>
                  <a:schemeClr val="dk1"/>
                </a:solidFill>
                <a:latin typeface="Calibri"/>
                <a:ea typeface="Calibri"/>
                <a:cs typeface="Calibri"/>
                <a:sym typeface="Calibri"/>
              </a:rPr>
              <a:t>Only 1 of 3 was satisfied with the replacement drug they received</a:t>
            </a:r>
            <a:endParaRPr/>
          </a:p>
        </p:txBody>
      </p:sp>
      <p:graphicFrame>
        <p:nvGraphicFramePr>
          <p:cNvPr id="7" name="Plassholder for diagram 8">
            <a:extLst>
              <a:ext uri="{FF2B5EF4-FFF2-40B4-BE49-F238E27FC236}">
                <a16:creationId xmlns:a16="http://schemas.microsoft.com/office/drawing/2014/main" id="{AA7417F3-E4DB-4753-952A-60B11433A4A1}"/>
              </a:ext>
            </a:extLst>
          </p:cNvPr>
          <p:cNvGraphicFramePr>
            <a:graphicFrameLocks noGrp="1"/>
          </p:cNvGraphicFramePr>
          <p:nvPr>
            <p:ph type="chart" sz="quarter" idx="4294967295"/>
            <p:extLst>
              <p:ext uri="{D42A27DB-BD31-4B8C-83A1-F6EECF244321}">
                <p14:modId xmlns:p14="http://schemas.microsoft.com/office/powerpoint/2010/main" val="1155517713"/>
              </p:ext>
            </p:extLst>
          </p:nvPr>
        </p:nvGraphicFramePr>
        <p:xfrm>
          <a:off x="179959" y="1532119"/>
          <a:ext cx="11327862" cy="4499030"/>
        </p:xfrm>
        <a:graphic>
          <a:graphicData uri="http://schemas.openxmlformats.org/drawingml/2006/chart">
            <c:chart xmlns:c="http://schemas.openxmlformats.org/drawingml/2006/chart" xmlns:r="http://schemas.openxmlformats.org/officeDocument/2006/relationships" r:id="rId3"/>
          </a:graphicData>
        </a:graphic>
      </p:graphicFrame>
      <p:sp>
        <p:nvSpPr>
          <p:cNvPr id="175" name="Google Shape;175;p25"/>
          <p:cNvSpPr txBox="1">
            <a:spLocks noGrp="1"/>
          </p:cNvSpPr>
          <p:nvPr>
            <p:ph type="body" idx="1"/>
          </p:nvPr>
        </p:nvSpPr>
        <p:spPr>
          <a:xfrm>
            <a:off x="8691238" y="2767366"/>
            <a:ext cx="3086599" cy="874698"/>
          </a:xfrm>
          <a:prstGeom prst="rect">
            <a:avLst/>
          </a:prstGeom>
          <a:solidFill>
            <a:schemeClr val="accent3"/>
          </a:solidFill>
          <a:ln>
            <a:noFill/>
          </a:ln>
        </p:spPr>
        <p:txBody>
          <a:bodyPr spcFirstLastPara="1" wrap="square" lIns="180000" tIns="180000" rIns="180000" bIns="180000" anchor="ctr" anchorCtr="0">
            <a:normAutofit fontScale="77500" lnSpcReduction="20000"/>
          </a:bodyPr>
          <a:lstStyle/>
          <a:p>
            <a:pPr marL="0" lvl="0" indent="0" algn="l" rtl="0">
              <a:lnSpc>
                <a:spcPct val="120000"/>
              </a:lnSpc>
              <a:spcBef>
                <a:spcPts val="0"/>
              </a:spcBef>
              <a:spcAft>
                <a:spcPts val="0"/>
              </a:spcAft>
              <a:buClr>
                <a:schemeClr val="dk1"/>
              </a:buClr>
              <a:buSzPts val="1750"/>
              <a:buNone/>
            </a:pPr>
            <a:r>
              <a:rPr lang="en-GB" sz="1400" b="0"/>
              <a:t>In general, younger people were less satisfied with their replacement drug than older people.</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26"/>
          <p:cNvSpPr txBox="1">
            <a:spLocks noGrp="1"/>
          </p:cNvSpPr>
          <p:nvPr>
            <p:ph type="sldNum" idx="12"/>
          </p:nvPr>
        </p:nvSpPr>
        <p:spPr>
          <a:xfrm>
            <a:off x="267495" y="6393409"/>
            <a:ext cx="224625" cy="184666"/>
          </a:xfrm>
          <a:prstGeom prst="rect">
            <a:avLst/>
          </a:prstGeom>
          <a:noFill/>
          <a:ln>
            <a:noFill/>
          </a:ln>
        </p:spPr>
        <p:txBody>
          <a:bodyPr spcFirstLastPara="1" wrap="square" lIns="0" tIns="0" rIns="0" bIns="0" anchor="ctr" anchorCtr="0">
            <a:spAutoFit/>
          </a:bodyPr>
          <a:lstStyle/>
          <a:p>
            <a:pPr marL="0" lvl="0" indent="0" algn="l" rtl="0">
              <a:spcBef>
                <a:spcPts val="0"/>
              </a:spcBef>
              <a:spcAft>
                <a:spcPts val="0"/>
              </a:spcAft>
              <a:buNone/>
            </a:pPr>
            <a:fld id="{00000000-1234-1234-1234-123412341234}" type="slidenum">
              <a:rPr lang="en-GB"/>
              <a:t>13</a:t>
            </a:fld>
            <a:endParaRPr/>
          </a:p>
        </p:txBody>
      </p:sp>
      <p:sp>
        <p:nvSpPr>
          <p:cNvPr id="183" name="Google Shape;183;p26"/>
          <p:cNvSpPr txBox="1">
            <a:spLocks noGrp="1"/>
          </p:cNvSpPr>
          <p:nvPr>
            <p:ph type="body" idx="1"/>
          </p:nvPr>
        </p:nvSpPr>
        <p:spPr>
          <a:xfrm>
            <a:off x="7869677" y="2554301"/>
            <a:ext cx="3908161" cy="2235777"/>
          </a:xfrm>
          <a:prstGeom prst="rect">
            <a:avLst/>
          </a:prstGeom>
          <a:solidFill>
            <a:schemeClr val="accent3"/>
          </a:solidFill>
          <a:ln>
            <a:noFill/>
          </a:ln>
        </p:spPr>
        <p:txBody>
          <a:bodyPr spcFirstLastPara="1" wrap="square" lIns="180000" tIns="180000" rIns="180000" bIns="180000" anchor="ctr" anchorCtr="0">
            <a:normAutofit/>
          </a:bodyPr>
          <a:lstStyle/>
          <a:p>
            <a:pPr marL="0" lvl="0" indent="0" algn="l" rtl="0">
              <a:lnSpc>
                <a:spcPct val="120000"/>
              </a:lnSpc>
              <a:spcBef>
                <a:spcPts val="0"/>
              </a:spcBef>
              <a:spcAft>
                <a:spcPts val="0"/>
              </a:spcAft>
              <a:buClr>
                <a:schemeClr val="dk1"/>
              </a:buClr>
              <a:buSzPts val="1750"/>
              <a:buNone/>
            </a:pPr>
            <a:r>
              <a:rPr lang="en-GB" sz="1400" b="0"/>
              <a:t>70% report that they have waited a week or longer before the drug in question was supposed to be available again. </a:t>
            </a:r>
            <a:endParaRPr/>
          </a:p>
          <a:p>
            <a:pPr marL="0" lvl="0" indent="0" algn="l" rtl="0">
              <a:lnSpc>
                <a:spcPct val="120000"/>
              </a:lnSpc>
              <a:spcBef>
                <a:spcPts val="1200"/>
              </a:spcBef>
              <a:spcAft>
                <a:spcPts val="0"/>
              </a:spcAft>
              <a:buClr>
                <a:schemeClr val="dk1"/>
              </a:buClr>
              <a:buSzPts val="1750"/>
              <a:buNone/>
            </a:pPr>
            <a:r>
              <a:rPr lang="en-GB" sz="1400" b="0"/>
              <a:t>34% have waited for the drug longer than one month, and 19% have had to wait for more than two months.</a:t>
            </a:r>
            <a:endParaRPr/>
          </a:p>
        </p:txBody>
      </p:sp>
      <p:sp>
        <p:nvSpPr>
          <p:cNvPr id="184" name="Google Shape;184;p26"/>
          <p:cNvSpPr txBox="1">
            <a:spLocks noGrp="1"/>
          </p:cNvSpPr>
          <p:nvPr>
            <p:ph type="body" idx="3"/>
          </p:nvPr>
        </p:nvSpPr>
        <p:spPr>
          <a:xfrm>
            <a:off x="263047" y="6056919"/>
            <a:ext cx="11674257" cy="288316"/>
          </a:xfrm>
          <a:prstGeom prst="rect">
            <a:avLst/>
          </a:prstGeom>
          <a:noFill/>
          <a:ln>
            <a:noFill/>
          </a:ln>
        </p:spPr>
        <p:txBody>
          <a:bodyPr spcFirstLastPara="1" wrap="square" lIns="0" tIns="0" rIns="0" bIns="0" anchor="b" anchorCtr="0">
            <a:normAutofit/>
          </a:bodyPr>
          <a:lstStyle/>
          <a:p>
            <a:pPr marL="0" lvl="0" indent="0" algn="l" rtl="0">
              <a:lnSpc>
                <a:spcPct val="110000"/>
              </a:lnSpc>
              <a:spcBef>
                <a:spcPts val="0"/>
              </a:spcBef>
              <a:spcAft>
                <a:spcPts val="0"/>
              </a:spcAft>
              <a:buClr>
                <a:schemeClr val="dk1"/>
              </a:buClr>
              <a:buSzPts val="1400"/>
              <a:buNone/>
            </a:pPr>
            <a:r>
              <a:rPr lang="en-GB"/>
              <a:t>N 2021: 221 interviews (have experienced drug shortages)</a:t>
            </a:r>
            <a:endParaRPr/>
          </a:p>
        </p:txBody>
      </p:sp>
      <p:sp>
        <p:nvSpPr>
          <p:cNvPr id="185" name="Google Shape;185;p26"/>
          <p:cNvSpPr txBox="1"/>
          <p:nvPr/>
        </p:nvSpPr>
        <p:spPr>
          <a:xfrm>
            <a:off x="263047" y="159657"/>
            <a:ext cx="11672888" cy="773613"/>
          </a:xfrm>
          <a:prstGeom prst="rect">
            <a:avLst/>
          </a:prstGeom>
          <a:noFill/>
          <a:ln>
            <a:noFill/>
          </a:ln>
        </p:spPr>
        <p:txBody>
          <a:bodyPr spcFirstLastPara="1" wrap="square" lIns="0" tIns="0" rIns="0" bIns="0" anchor="ctr" anchorCtr="0">
            <a:noAutofit/>
          </a:bodyPr>
          <a:lstStyle/>
          <a:p>
            <a:pPr marL="0" marR="0" lvl="0" indent="0" algn="l" rtl="0">
              <a:lnSpc>
                <a:spcPct val="110000"/>
              </a:lnSpc>
              <a:spcBef>
                <a:spcPts val="0"/>
              </a:spcBef>
              <a:spcAft>
                <a:spcPts val="0"/>
              </a:spcAft>
              <a:buClr>
                <a:schemeClr val="dk1"/>
              </a:buClr>
              <a:buSzPts val="2400"/>
              <a:buFont typeface="Calibri"/>
              <a:buNone/>
            </a:pPr>
            <a:r>
              <a:rPr lang="en-GB" sz="2400" b="1" i="0" u="none" strike="noStrike" cap="none">
                <a:solidFill>
                  <a:schemeClr val="dk1"/>
                </a:solidFill>
                <a:latin typeface="Calibri"/>
                <a:ea typeface="Calibri"/>
                <a:cs typeface="Calibri"/>
                <a:sym typeface="Calibri"/>
              </a:rPr>
              <a:t>7 of 10 have had to wait over one week before the drug was available again</a:t>
            </a:r>
            <a:endParaRPr/>
          </a:p>
        </p:txBody>
      </p:sp>
      <p:graphicFrame>
        <p:nvGraphicFramePr>
          <p:cNvPr id="7" name="Plassholder for diagram 8">
            <a:extLst>
              <a:ext uri="{FF2B5EF4-FFF2-40B4-BE49-F238E27FC236}">
                <a16:creationId xmlns:a16="http://schemas.microsoft.com/office/drawing/2014/main" id="{AA7417F3-E4DB-4753-952A-60B11433A4A1}"/>
              </a:ext>
            </a:extLst>
          </p:cNvPr>
          <p:cNvGraphicFramePr>
            <a:graphicFrameLocks noGrp="1"/>
          </p:cNvGraphicFramePr>
          <p:nvPr>
            <p:ph type="chart" sz="quarter" idx="4294967295"/>
            <p:extLst>
              <p:ext uri="{D42A27DB-BD31-4B8C-83A1-F6EECF244321}">
                <p14:modId xmlns:p14="http://schemas.microsoft.com/office/powerpoint/2010/main" val="3006049891"/>
              </p:ext>
            </p:extLst>
          </p:nvPr>
        </p:nvGraphicFramePr>
        <p:xfrm>
          <a:off x="179960" y="1391055"/>
          <a:ext cx="7524346" cy="456227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7"/>
          <p:cNvSpPr txBox="1">
            <a:spLocks noGrp="1"/>
          </p:cNvSpPr>
          <p:nvPr>
            <p:ph type="sldNum" idx="12"/>
          </p:nvPr>
        </p:nvSpPr>
        <p:spPr>
          <a:xfrm>
            <a:off x="267495" y="6393409"/>
            <a:ext cx="224625" cy="184666"/>
          </a:xfrm>
          <a:prstGeom prst="rect">
            <a:avLst/>
          </a:prstGeom>
          <a:noFill/>
          <a:ln>
            <a:noFill/>
          </a:ln>
        </p:spPr>
        <p:txBody>
          <a:bodyPr spcFirstLastPara="1" wrap="square" lIns="0" tIns="0" rIns="0" bIns="0" anchor="ctr" anchorCtr="0">
            <a:spAutoFit/>
          </a:bodyPr>
          <a:lstStyle/>
          <a:p>
            <a:pPr marL="0" lvl="0" indent="0" algn="l" rtl="0">
              <a:spcBef>
                <a:spcPts val="0"/>
              </a:spcBef>
              <a:spcAft>
                <a:spcPts val="0"/>
              </a:spcAft>
              <a:buNone/>
            </a:pPr>
            <a:fld id="{00000000-1234-1234-1234-123412341234}" type="slidenum">
              <a:rPr lang="en-GB"/>
              <a:t>14</a:t>
            </a:fld>
            <a:endParaRPr/>
          </a:p>
        </p:txBody>
      </p:sp>
      <p:sp>
        <p:nvSpPr>
          <p:cNvPr id="193" name="Google Shape;193;p27"/>
          <p:cNvSpPr txBox="1">
            <a:spLocks noGrp="1"/>
          </p:cNvSpPr>
          <p:nvPr>
            <p:ph type="body" idx="1"/>
          </p:nvPr>
        </p:nvSpPr>
        <p:spPr>
          <a:xfrm>
            <a:off x="7528264" y="2578621"/>
            <a:ext cx="4269029" cy="2437261"/>
          </a:xfrm>
          <a:prstGeom prst="rect">
            <a:avLst/>
          </a:prstGeom>
          <a:solidFill>
            <a:schemeClr val="accent3"/>
          </a:solidFill>
          <a:ln>
            <a:noFill/>
          </a:ln>
        </p:spPr>
        <p:txBody>
          <a:bodyPr spcFirstLastPara="1" wrap="square" lIns="180000" tIns="180000" rIns="180000" bIns="180000" anchor="ctr" anchorCtr="0">
            <a:normAutofit lnSpcReduction="10000"/>
          </a:bodyPr>
          <a:lstStyle/>
          <a:p>
            <a:pPr marL="0" lvl="0" indent="0" algn="l" rtl="0">
              <a:lnSpc>
                <a:spcPct val="120000"/>
              </a:lnSpc>
              <a:spcBef>
                <a:spcPts val="0"/>
              </a:spcBef>
              <a:spcAft>
                <a:spcPts val="0"/>
              </a:spcAft>
              <a:buClr>
                <a:schemeClr val="dk1"/>
              </a:buClr>
              <a:buSzPts val="1750"/>
              <a:buNone/>
            </a:pPr>
            <a:r>
              <a:rPr lang="en-GB" sz="1400" b="0"/>
              <a:t>38% of those who have experienced drug shortages have been worried about their own health because of them. The majority of those who have experienced worry have been “a little” worried, but 9% say that drug shortages have made them “rather” or “very worried.</a:t>
            </a:r>
            <a:endParaRPr/>
          </a:p>
          <a:p>
            <a:pPr marL="0" lvl="0" indent="0" algn="l" rtl="0">
              <a:lnSpc>
                <a:spcPct val="120000"/>
              </a:lnSpc>
              <a:spcBef>
                <a:spcPts val="1200"/>
              </a:spcBef>
              <a:spcAft>
                <a:spcPts val="0"/>
              </a:spcAft>
              <a:buClr>
                <a:schemeClr val="dk1"/>
              </a:buClr>
              <a:buSzPts val="1750"/>
              <a:buNone/>
            </a:pPr>
            <a:r>
              <a:rPr lang="en-GB" sz="1400" b="0"/>
              <a:t>More persons over the age of 45 report being rather or very worried.</a:t>
            </a:r>
            <a:endParaRPr/>
          </a:p>
        </p:txBody>
      </p:sp>
      <p:sp>
        <p:nvSpPr>
          <p:cNvPr id="194" name="Google Shape;194;p27"/>
          <p:cNvSpPr txBox="1"/>
          <p:nvPr/>
        </p:nvSpPr>
        <p:spPr>
          <a:xfrm>
            <a:off x="263047" y="159657"/>
            <a:ext cx="11672888" cy="773613"/>
          </a:xfrm>
          <a:prstGeom prst="rect">
            <a:avLst/>
          </a:prstGeom>
          <a:noFill/>
          <a:ln>
            <a:noFill/>
          </a:ln>
        </p:spPr>
        <p:txBody>
          <a:bodyPr spcFirstLastPara="1" wrap="square" lIns="0" tIns="0" rIns="0" bIns="0" anchor="ctr" anchorCtr="0">
            <a:noAutofit/>
          </a:bodyPr>
          <a:lstStyle/>
          <a:p>
            <a:pPr marL="0" marR="0" lvl="0" indent="0" algn="l" rtl="0">
              <a:lnSpc>
                <a:spcPct val="110000"/>
              </a:lnSpc>
              <a:spcBef>
                <a:spcPts val="0"/>
              </a:spcBef>
              <a:spcAft>
                <a:spcPts val="0"/>
              </a:spcAft>
              <a:buClr>
                <a:schemeClr val="dk1"/>
              </a:buClr>
              <a:buSzPts val="2400"/>
              <a:buFont typeface="Calibri"/>
              <a:buNone/>
            </a:pPr>
            <a:r>
              <a:rPr lang="en-GB" sz="2400" b="1" i="0" u="none" strike="noStrike" cap="none">
                <a:solidFill>
                  <a:schemeClr val="dk1"/>
                </a:solidFill>
                <a:latin typeface="Calibri"/>
                <a:ea typeface="Calibri"/>
                <a:cs typeface="Calibri"/>
                <a:sym typeface="Calibri"/>
              </a:rPr>
              <a:t>4 of 10 have been worried about their own health because of drug shortages</a:t>
            </a:r>
            <a:endParaRPr/>
          </a:p>
        </p:txBody>
      </p:sp>
      <p:sp>
        <p:nvSpPr>
          <p:cNvPr id="195" name="Google Shape;195;p27"/>
          <p:cNvSpPr txBox="1">
            <a:spLocks noGrp="1"/>
          </p:cNvSpPr>
          <p:nvPr>
            <p:ph type="body" idx="3"/>
          </p:nvPr>
        </p:nvSpPr>
        <p:spPr>
          <a:xfrm>
            <a:off x="263047" y="6056919"/>
            <a:ext cx="11674257" cy="288316"/>
          </a:xfrm>
          <a:prstGeom prst="rect">
            <a:avLst/>
          </a:prstGeom>
          <a:noFill/>
          <a:ln>
            <a:noFill/>
          </a:ln>
        </p:spPr>
        <p:txBody>
          <a:bodyPr spcFirstLastPara="1" wrap="square" lIns="0" tIns="0" rIns="0" bIns="0" anchor="b" anchorCtr="0">
            <a:normAutofit/>
          </a:bodyPr>
          <a:lstStyle/>
          <a:p>
            <a:pPr marL="0" lvl="0" indent="0" algn="l" rtl="0">
              <a:lnSpc>
                <a:spcPct val="110000"/>
              </a:lnSpc>
              <a:spcBef>
                <a:spcPts val="0"/>
              </a:spcBef>
              <a:spcAft>
                <a:spcPts val="0"/>
              </a:spcAft>
              <a:buClr>
                <a:schemeClr val="dk1"/>
              </a:buClr>
              <a:buSzPts val="1400"/>
              <a:buNone/>
            </a:pPr>
            <a:r>
              <a:rPr lang="en-GB"/>
              <a:t>N 2021: 221 interviews (have experienced drug shortages)</a:t>
            </a:r>
            <a:endParaRPr/>
          </a:p>
        </p:txBody>
      </p:sp>
      <p:graphicFrame>
        <p:nvGraphicFramePr>
          <p:cNvPr id="7" name="Plassholder for diagram 8">
            <a:extLst>
              <a:ext uri="{FF2B5EF4-FFF2-40B4-BE49-F238E27FC236}">
                <a16:creationId xmlns:a16="http://schemas.microsoft.com/office/drawing/2014/main" id="{AA7417F3-E4DB-4753-952A-60B11433A4A1}"/>
              </a:ext>
            </a:extLst>
          </p:cNvPr>
          <p:cNvGraphicFramePr>
            <a:graphicFrameLocks noGrp="1"/>
          </p:cNvGraphicFramePr>
          <p:nvPr>
            <p:ph type="chart" sz="quarter" idx="4294967295"/>
            <p:extLst>
              <p:ext uri="{D42A27DB-BD31-4B8C-83A1-F6EECF244321}">
                <p14:modId xmlns:p14="http://schemas.microsoft.com/office/powerpoint/2010/main" val="902835970"/>
              </p:ext>
            </p:extLst>
          </p:nvPr>
        </p:nvGraphicFramePr>
        <p:xfrm>
          <a:off x="179960" y="1682885"/>
          <a:ext cx="7067146" cy="427044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28"/>
          <p:cNvSpPr txBox="1">
            <a:spLocks noGrp="1"/>
          </p:cNvSpPr>
          <p:nvPr>
            <p:ph type="sldNum" idx="12"/>
          </p:nvPr>
        </p:nvSpPr>
        <p:spPr>
          <a:xfrm>
            <a:off x="267495" y="6393409"/>
            <a:ext cx="224625" cy="184666"/>
          </a:xfrm>
          <a:prstGeom prst="rect">
            <a:avLst/>
          </a:prstGeom>
          <a:noFill/>
          <a:ln>
            <a:noFill/>
          </a:ln>
        </p:spPr>
        <p:txBody>
          <a:bodyPr spcFirstLastPara="1" wrap="square" lIns="0" tIns="0" rIns="0" bIns="0" anchor="ctr" anchorCtr="0">
            <a:spAutoFit/>
          </a:bodyPr>
          <a:lstStyle/>
          <a:p>
            <a:pPr marL="0" lvl="0" indent="0" algn="l" rtl="0">
              <a:spcBef>
                <a:spcPts val="0"/>
              </a:spcBef>
              <a:spcAft>
                <a:spcPts val="0"/>
              </a:spcAft>
              <a:buNone/>
            </a:pPr>
            <a:fld id="{00000000-1234-1234-1234-123412341234}" type="slidenum">
              <a:rPr lang="en-GB"/>
              <a:t>15</a:t>
            </a:fld>
            <a:endParaRPr/>
          </a:p>
        </p:txBody>
      </p:sp>
      <p:sp>
        <p:nvSpPr>
          <p:cNvPr id="203" name="Google Shape;203;p28"/>
          <p:cNvSpPr txBox="1"/>
          <p:nvPr/>
        </p:nvSpPr>
        <p:spPr>
          <a:xfrm>
            <a:off x="263047" y="159657"/>
            <a:ext cx="11672888" cy="773613"/>
          </a:xfrm>
          <a:prstGeom prst="rect">
            <a:avLst/>
          </a:prstGeom>
          <a:noFill/>
          <a:ln>
            <a:noFill/>
          </a:ln>
        </p:spPr>
        <p:txBody>
          <a:bodyPr spcFirstLastPara="1" wrap="square" lIns="0" tIns="0" rIns="0" bIns="0" anchor="ctr" anchorCtr="0">
            <a:noAutofit/>
          </a:bodyPr>
          <a:lstStyle/>
          <a:p>
            <a:pPr marL="0" marR="0" lvl="0" indent="0" algn="l" rtl="0">
              <a:lnSpc>
                <a:spcPct val="110000"/>
              </a:lnSpc>
              <a:spcBef>
                <a:spcPts val="0"/>
              </a:spcBef>
              <a:spcAft>
                <a:spcPts val="0"/>
              </a:spcAft>
              <a:buClr>
                <a:schemeClr val="dk1"/>
              </a:buClr>
              <a:buSzPts val="2400"/>
              <a:buFont typeface="Calibri"/>
              <a:buNone/>
            </a:pPr>
            <a:r>
              <a:rPr lang="en-GB" sz="2400" b="1" i="0" u="none" strike="noStrike" cap="none">
                <a:solidFill>
                  <a:schemeClr val="dk1"/>
                </a:solidFill>
                <a:latin typeface="Calibri"/>
                <a:ea typeface="Calibri"/>
                <a:cs typeface="Calibri"/>
                <a:sym typeface="Calibri"/>
              </a:rPr>
              <a:t>1 of 10 report that they have experienced shortages of drugs critical to their life</a:t>
            </a:r>
            <a:endParaRPr/>
          </a:p>
        </p:txBody>
      </p:sp>
      <p:sp>
        <p:nvSpPr>
          <p:cNvPr id="204" name="Google Shape;204;p28"/>
          <p:cNvSpPr txBox="1"/>
          <p:nvPr/>
        </p:nvSpPr>
        <p:spPr>
          <a:xfrm>
            <a:off x="263047" y="6056919"/>
            <a:ext cx="11674257" cy="288316"/>
          </a:xfrm>
          <a:prstGeom prst="rect">
            <a:avLst/>
          </a:prstGeom>
          <a:noFill/>
          <a:ln>
            <a:noFill/>
          </a:ln>
        </p:spPr>
        <p:txBody>
          <a:bodyPr spcFirstLastPara="1" wrap="square" lIns="0" tIns="0" rIns="0" bIns="0" anchor="b" anchorCtr="0">
            <a:normAutofit/>
          </a:bodyPr>
          <a:lstStyle/>
          <a:p>
            <a:pPr marL="0" marR="0" lvl="0" indent="0" algn="l" rtl="0">
              <a:lnSpc>
                <a:spcPct val="110000"/>
              </a:lnSpc>
              <a:spcBef>
                <a:spcPts val="0"/>
              </a:spcBef>
              <a:spcAft>
                <a:spcPts val="0"/>
              </a:spcAft>
              <a:buClr>
                <a:schemeClr val="dk1"/>
              </a:buClr>
              <a:buSzPts val="1400"/>
              <a:buFont typeface="Calibri"/>
              <a:buNone/>
            </a:pPr>
            <a:r>
              <a:rPr lang="en-GB" sz="1400" b="0" i="1" u="none" strike="noStrike" cap="none">
                <a:solidFill>
                  <a:schemeClr val="dk1"/>
                </a:solidFill>
                <a:latin typeface="Calibri"/>
                <a:ea typeface="Calibri"/>
                <a:cs typeface="Calibri"/>
                <a:sym typeface="Calibri"/>
              </a:rPr>
              <a:t>N 2021: 221 interviews (have experienced drug shortages)</a:t>
            </a:r>
            <a:endParaRPr/>
          </a:p>
        </p:txBody>
      </p:sp>
      <p:sp>
        <p:nvSpPr>
          <p:cNvPr id="205" name="Google Shape;205;p28"/>
          <p:cNvSpPr txBox="1">
            <a:spLocks noGrp="1"/>
          </p:cNvSpPr>
          <p:nvPr>
            <p:ph type="body" idx="1"/>
          </p:nvPr>
        </p:nvSpPr>
        <p:spPr>
          <a:xfrm>
            <a:off x="9037468" y="3106735"/>
            <a:ext cx="2707689" cy="1180730"/>
          </a:xfrm>
          <a:prstGeom prst="rect">
            <a:avLst/>
          </a:prstGeom>
          <a:solidFill>
            <a:schemeClr val="accent3"/>
          </a:solidFill>
          <a:ln>
            <a:noFill/>
          </a:ln>
        </p:spPr>
        <p:txBody>
          <a:bodyPr spcFirstLastPara="1" wrap="square" lIns="180000" tIns="180000" rIns="180000" bIns="180000" anchor="ctr" anchorCtr="0">
            <a:normAutofit/>
          </a:bodyPr>
          <a:lstStyle/>
          <a:p>
            <a:pPr marL="0" lvl="0" indent="0" algn="l" rtl="0">
              <a:lnSpc>
                <a:spcPct val="120000"/>
              </a:lnSpc>
              <a:spcBef>
                <a:spcPts val="0"/>
              </a:spcBef>
              <a:spcAft>
                <a:spcPts val="0"/>
              </a:spcAft>
              <a:buClr>
                <a:schemeClr val="dk1"/>
              </a:buClr>
              <a:buSzPts val="1750"/>
              <a:buNone/>
            </a:pPr>
            <a:r>
              <a:rPr lang="en-GB" sz="1400" b="0" dirty="0"/>
              <a:t>In the age group 45-59, as many as 15% experienced shortages of drugs critical for life.</a:t>
            </a:r>
            <a:endParaRPr dirty="0"/>
          </a:p>
        </p:txBody>
      </p:sp>
      <p:graphicFrame>
        <p:nvGraphicFramePr>
          <p:cNvPr id="7" name="Plassholder for diagram 8">
            <a:extLst>
              <a:ext uri="{FF2B5EF4-FFF2-40B4-BE49-F238E27FC236}">
                <a16:creationId xmlns:a16="http://schemas.microsoft.com/office/drawing/2014/main" id="{AA7417F3-E4DB-4753-952A-60B11433A4A1}"/>
              </a:ext>
            </a:extLst>
          </p:cNvPr>
          <p:cNvGraphicFramePr>
            <a:graphicFrameLocks noGrp="1"/>
          </p:cNvGraphicFramePr>
          <p:nvPr>
            <p:ph type="chart" sz="quarter" idx="4294967295"/>
            <p:extLst>
              <p:ext uri="{D42A27DB-BD31-4B8C-83A1-F6EECF244321}">
                <p14:modId xmlns:p14="http://schemas.microsoft.com/office/powerpoint/2010/main" val="17589482"/>
              </p:ext>
            </p:extLst>
          </p:nvPr>
        </p:nvGraphicFramePr>
        <p:xfrm>
          <a:off x="179958" y="1385455"/>
          <a:ext cx="9185715" cy="462329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29"/>
          <p:cNvSpPr txBox="1">
            <a:spLocks noGrp="1"/>
          </p:cNvSpPr>
          <p:nvPr>
            <p:ph type="sldNum" idx="12"/>
          </p:nvPr>
        </p:nvSpPr>
        <p:spPr>
          <a:xfrm>
            <a:off x="267495" y="6393409"/>
            <a:ext cx="224625" cy="184666"/>
          </a:xfrm>
          <a:prstGeom prst="rect">
            <a:avLst/>
          </a:prstGeom>
          <a:noFill/>
          <a:ln>
            <a:noFill/>
          </a:ln>
        </p:spPr>
        <p:txBody>
          <a:bodyPr spcFirstLastPara="1" wrap="square" lIns="0" tIns="0" rIns="0" bIns="0" anchor="ctr" anchorCtr="0">
            <a:spAutoFit/>
          </a:bodyPr>
          <a:lstStyle/>
          <a:p>
            <a:pPr marL="0" lvl="0" indent="0" algn="l" rtl="0">
              <a:spcBef>
                <a:spcPts val="0"/>
              </a:spcBef>
              <a:spcAft>
                <a:spcPts val="0"/>
              </a:spcAft>
              <a:buNone/>
            </a:pPr>
            <a:fld id="{00000000-1234-1234-1234-123412341234}" type="slidenum">
              <a:rPr lang="en-GB"/>
              <a:t>16</a:t>
            </a:fld>
            <a:endParaRPr/>
          </a:p>
        </p:txBody>
      </p:sp>
      <p:sp>
        <p:nvSpPr>
          <p:cNvPr id="213" name="Google Shape;213;p29"/>
          <p:cNvSpPr txBox="1">
            <a:spLocks noGrp="1"/>
          </p:cNvSpPr>
          <p:nvPr>
            <p:ph type="body" idx="1"/>
          </p:nvPr>
        </p:nvSpPr>
        <p:spPr>
          <a:xfrm>
            <a:off x="7937770" y="2398660"/>
            <a:ext cx="3998165" cy="2060679"/>
          </a:xfrm>
          <a:prstGeom prst="rect">
            <a:avLst/>
          </a:prstGeom>
          <a:solidFill>
            <a:schemeClr val="accent3"/>
          </a:solidFill>
          <a:ln>
            <a:noFill/>
          </a:ln>
        </p:spPr>
        <p:txBody>
          <a:bodyPr spcFirstLastPara="1" wrap="square" lIns="180000" tIns="180000" rIns="180000" bIns="180000" anchor="ctr" anchorCtr="0">
            <a:normAutofit/>
          </a:bodyPr>
          <a:lstStyle/>
          <a:p>
            <a:pPr marL="0" lvl="0" indent="0" algn="l" rtl="0">
              <a:lnSpc>
                <a:spcPct val="120000"/>
              </a:lnSpc>
              <a:spcBef>
                <a:spcPts val="0"/>
              </a:spcBef>
              <a:spcAft>
                <a:spcPts val="0"/>
              </a:spcAft>
              <a:buClr>
                <a:schemeClr val="dk1"/>
              </a:buClr>
              <a:buSzPts val="1750"/>
              <a:buNone/>
            </a:pPr>
            <a:r>
              <a:rPr lang="en-GB" sz="1400" b="0"/>
              <a:t>25% report concrete health problems that they believe can be attributed to drug shortages. It was possible to provide several reasons.</a:t>
            </a:r>
            <a:endParaRPr/>
          </a:p>
          <a:p>
            <a:pPr marL="0" lvl="0" indent="0" algn="l" rtl="0">
              <a:lnSpc>
                <a:spcPct val="120000"/>
              </a:lnSpc>
              <a:spcBef>
                <a:spcPts val="1200"/>
              </a:spcBef>
              <a:spcAft>
                <a:spcPts val="0"/>
              </a:spcAft>
              <a:buClr>
                <a:schemeClr val="dk1"/>
              </a:buClr>
              <a:buSzPts val="1750"/>
              <a:buNone/>
            </a:pPr>
            <a:r>
              <a:rPr lang="en-GB" sz="1400" b="0"/>
              <a:t>7 of 10 have not experienced concrete health problems as a result of drug shortages. </a:t>
            </a:r>
            <a:endParaRPr/>
          </a:p>
        </p:txBody>
      </p:sp>
      <p:sp>
        <p:nvSpPr>
          <p:cNvPr id="214" name="Google Shape;214;p29"/>
          <p:cNvSpPr txBox="1"/>
          <p:nvPr/>
        </p:nvSpPr>
        <p:spPr>
          <a:xfrm>
            <a:off x="263047" y="159657"/>
            <a:ext cx="11672888" cy="773613"/>
          </a:xfrm>
          <a:prstGeom prst="rect">
            <a:avLst/>
          </a:prstGeom>
          <a:noFill/>
          <a:ln>
            <a:noFill/>
          </a:ln>
        </p:spPr>
        <p:txBody>
          <a:bodyPr spcFirstLastPara="1" wrap="square" lIns="0" tIns="0" rIns="0" bIns="0" anchor="ctr" anchorCtr="0">
            <a:noAutofit/>
          </a:bodyPr>
          <a:lstStyle/>
          <a:p>
            <a:pPr marL="0" marR="0" lvl="0" indent="0" algn="l" rtl="0">
              <a:lnSpc>
                <a:spcPct val="110000"/>
              </a:lnSpc>
              <a:spcBef>
                <a:spcPts val="0"/>
              </a:spcBef>
              <a:spcAft>
                <a:spcPts val="0"/>
              </a:spcAft>
              <a:buClr>
                <a:schemeClr val="dk1"/>
              </a:buClr>
              <a:buSzPts val="2400"/>
              <a:buFont typeface="Calibri"/>
              <a:buNone/>
            </a:pPr>
            <a:r>
              <a:rPr lang="en-GB" sz="2400" b="1" i="0" u="none" strike="noStrike" cap="none">
                <a:solidFill>
                  <a:schemeClr val="dk1"/>
                </a:solidFill>
                <a:latin typeface="Calibri"/>
                <a:ea typeface="Calibri"/>
                <a:cs typeface="Calibri"/>
                <a:sym typeface="Calibri"/>
              </a:rPr>
              <a:t>1 in 4 have experienced health problems related to drug shortages</a:t>
            </a:r>
            <a:endParaRPr/>
          </a:p>
        </p:txBody>
      </p:sp>
      <p:sp>
        <p:nvSpPr>
          <p:cNvPr id="215" name="Google Shape;215;p29"/>
          <p:cNvSpPr txBox="1"/>
          <p:nvPr/>
        </p:nvSpPr>
        <p:spPr>
          <a:xfrm>
            <a:off x="263047" y="6056919"/>
            <a:ext cx="11674257" cy="288316"/>
          </a:xfrm>
          <a:prstGeom prst="rect">
            <a:avLst/>
          </a:prstGeom>
          <a:noFill/>
          <a:ln>
            <a:noFill/>
          </a:ln>
        </p:spPr>
        <p:txBody>
          <a:bodyPr spcFirstLastPara="1" wrap="square" lIns="0" tIns="0" rIns="0" bIns="0" anchor="b" anchorCtr="0">
            <a:normAutofit/>
          </a:bodyPr>
          <a:lstStyle/>
          <a:p>
            <a:pPr marL="0" marR="0" lvl="0" indent="0" algn="l" rtl="0">
              <a:lnSpc>
                <a:spcPct val="110000"/>
              </a:lnSpc>
              <a:spcBef>
                <a:spcPts val="0"/>
              </a:spcBef>
              <a:spcAft>
                <a:spcPts val="0"/>
              </a:spcAft>
              <a:buClr>
                <a:schemeClr val="dk1"/>
              </a:buClr>
              <a:buSzPts val="1400"/>
              <a:buFont typeface="Calibri"/>
              <a:buNone/>
            </a:pPr>
            <a:r>
              <a:rPr lang="en-GB" sz="1400" b="0" i="1" u="none" strike="noStrike" cap="none">
                <a:solidFill>
                  <a:schemeClr val="dk1"/>
                </a:solidFill>
                <a:latin typeface="Calibri"/>
                <a:ea typeface="Calibri"/>
                <a:cs typeface="Calibri"/>
                <a:sym typeface="Calibri"/>
              </a:rPr>
              <a:t>N 2021: 221 interviews (have experienced drug shortages)</a:t>
            </a:r>
            <a:endParaRPr/>
          </a:p>
        </p:txBody>
      </p:sp>
      <p:graphicFrame>
        <p:nvGraphicFramePr>
          <p:cNvPr id="7" name="Plassholder for diagram 8">
            <a:extLst>
              <a:ext uri="{FF2B5EF4-FFF2-40B4-BE49-F238E27FC236}">
                <a16:creationId xmlns:a16="http://schemas.microsoft.com/office/drawing/2014/main" id="{AA7417F3-E4DB-4753-952A-60B11433A4A1}"/>
              </a:ext>
            </a:extLst>
          </p:cNvPr>
          <p:cNvGraphicFramePr>
            <a:graphicFrameLocks noGrp="1"/>
          </p:cNvGraphicFramePr>
          <p:nvPr>
            <p:ph type="chart" sz="quarter" idx="4294967295"/>
            <p:extLst>
              <p:ext uri="{D42A27DB-BD31-4B8C-83A1-F6EECF244321}">
                <p14:modId xmlns:p14="http://schemas.microsoft.com/office/powerpoint/2010/main" val="3369266738"/>
              </p:ext>
            </p:extLst>
          </p:nvPr>
        </p:nvGraphicFramePr>
        <p:xfrm>
          <a:off x="103759" y="1626104"/>
          <a:ext cx="7834011" cy="440672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30"/>
          <p:cNvSpPr txBox="1">
            <a:spLocks noGrp="1"/>
          </p:cNvSpPr>
          <p:nvPr>
            <p:ph type="sldNum" idx="12"/>
          </p:nvPr>
        </p:nvSpPr>
        <p:spPr>
          <a:xfrm>
            <a:off x="267495" y="6393409"/>
            <a:ext cx="224625" cy="184666"/>
          </a:xfrm>
          <a:prstGeom prst="rect">
            <a:avLst/>
          </a:prstGeom>
          <a:noFill/>
          <a:ln>
            <a:noFill/>
          </a:ln>
        </p:spPr>
        <p:txBody>
          <a:bodyPr spcFirstLastPara="1" wrap="square" lIns="0" tIns="0" rIns="0" bIns="0" anchor="ctr" anchorCtr="0">
            <a:spAutoFit/>
          </a:bodyPr>
          <a:lstStyle/>
          <a:p>
            <a:pPr marL="0" lvl="0" indent="0" algn="l" rtl="0">
              <a:spcBef>
                <a:spcPts val="0"/>
              </a:spcBef>
              <a:spcAft>
                <a:spcPts val="0"/>
              </a:spcAft>
              <a:buNone/>
            </a:pPr>
            <a:fld id="{00000000-1234-1234-1234-123412341234}" type="slidenum">
              <a:rPr lang="en-GB"/>
              <a:t>17</a:t>
            </a:fld>
            <a:endParaRPr/>
          </a:p>
        </p:txBody>
      </p:sp>
      <p:sp>
        <p:nvSpPr>
          <p:cNvPr id="223" name="Google Shape;223;p30"/>
          <p:cNvSpPr txBox="1"/>
          <p:nvPr/>
        </p:nvSpPr>
        <p:spPr>
          <a:xfrm>
            <a:off x="263047" y="159657"/>
            <a:ext cx="11672888" cy="773613"/>
          </a:xfrm>
          <a:prstGeom prst="rect">
            <a:avLst/>
          </a:prstGeom>
          <a:noFill/>
          <a:ln>
            <a:noFill/>
          </a:ln>
        </p:spPr>
        <p:txBody>
          <a:bodyPr spcFirstLastPara="1" wrap="square" lIns="0" tIns="0" rIns="0" bIns="0" anchor="ctr" anchorCtr="0">
            <a:noAutofit/>
          </a:bodyPr>
          <a:lstStyle/>
          <a:p>
            <a:pPr marL="0" marR="0" lvl="0" indent="0" algn="l" rtl="0">
              <a:lnSpc>
                <a:spcPct val="110000"/>
              </a:lnSpc>
              <a:spcBef>
                <a:spcPts val="0"/>
              </a:spcBef>
              <a:spcAft>
                <a:spcPts val="0"/>
              </a:spcAft>
              <a:buClr>
                <a:schemeClr val="dk1"/>
              </a:buClr>
              <a:buSzPts val="2400"/>
              <a:buFont typeface="Calibri"/>
              <a:buNone/>
            </a:pPr>
            <a:r>
              <a:rPr lang="en-GB" sz="2400" b="1" i="0" u="none" strike="noStrike" cap="none">
                <a:solidFill>
                  <a:schemeClr val="dk1"/>
                </a:solidFill>
                <a:latin typeface="Calibri"/>
                <a:ea typeface="Calibri"/>
                <a:cs typeface="Calibri"/>
                <a:sym typeface="Calibri"/>
              </a:rPr>
              <a:t>7 of 10 expect to experience drug shortages again</a:t>
            </a:r>
            <a:endParaRPr/>
          </a:p>
        </p:txBody>
      </p:sp>
      <p:sp>
        <p:nvSpPr>
          <p:cNvPr id="224" name="Google Shape;224;p30"/>
          <p:cNvSpPr txBox="1"/>
          <p:nvPr/>
        </p:nvSpPr>
        <p:spPr>
          <a:xfrm>
            <a:off x="263047" y="6056919"/>
            <a:ext cx="11674257" cy="288316"/>
          </a:xfrm>
          <a:prstGeom prst="rect">
            <a:avLst/>
          </a:prstGeom>
          <a:noFill/>
          <a:ln>
            <a:noFill/>
          </a:ln>
        </p:spPr>
        <p:txBody>
          <a:bodyPr spcFirstLastPara="1" wrap="square" lIns="0" tIns="0" rIns="0" bIns="0" anchor="b" anchorCtr="0">
            <a:normAutofit/>
          </a:bodyPr>
          <a:lstStyle/>
          <a:p>
            <a:pPr marL="0" marR="0" lvl="0" indent="0" algn="l" rtl="0">
              <a:lnSpc>
                <a:spcPct val="110000"/>
              </a:lnSpc>
              <a:spcBef>
                <a:spcPts val="0"/>
              </a:spcBef>
              <a:spcAft>
                <a:spcPts val="0"/>
              </a:spcAft>
              <a:buClr>
                <a:schemeClr val="dk1"/>
              </a:buClr>
              <a:buSzPts val="1400"/>
              <a:buFont typeface="Calibri"/>
              <a:buNone/>
            </a:pPr>
            <a:r>
              <a:rPr lang="en-GB" sz="1400" b="0" i="1" u="none" strike="noStrike" cap="none">
                <a:solidFill>
                  <a:schemeClr val="dk1"/>
                </a:solidFill>
                <a:latin typeface="Calibri"/>
                <a:ea typeface="Calibri"/>
                <a:cs typeface="Calibri"/>
                <a:sym typeface="Calibri"/>
              </a:rPr>
              <a:t>N 2021: 221 interviews (have experienced drug shortages)</a:t>
            </a:r>
            <a:endParaRPr/>
          </a:p>
        </p:txBody>
      </p:sp>
      <p:graphicFrame>
        <p:nvGraphicFramePr>
          <p:cNvPr id="6" name="Plassholder for diagram 8">
            <a:extLst>
              <a:ext uri="{FF2B5EF4-FFF2-40B4-BE49-F238E27FC236}">
                <a16:creationId xmlns:a16="http://schemas.microsoft.com/office/drawing/2014/main" id="{AA7417F3-E4DB-4753-952A-60B11433A4A1}"/>
              </a:ext>
            </a:extLst>
          </p:cNvPr>
          <p:cNvGraphicFramePr>
            <a:graphicFrameLocks noGrp="1"/>
          </p:cNvGraphicFramePr>
          <p:nvPr>
            <p:ph type="chart" sz="quarter" idx="4294967295"/>
            <p:extLst>
              <p:ext uri="{D42A27DB-BD31-4B8C-83A1-F6EECF244321}">
                <p14:modId xmlns:p14="http://schemas.microsoft.com/office/powerpoint/2010/main" val="2278397903"/>
              </p:ext>
            </p:extLst>
          </p:nvPr>
        </p:nvGraphicFramePr>
        <p:xfrm>
          <a:off x="276941" y="1566153"/>
          <a:ext cx="11123876" cy="432267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31"/>
          <p:cNvSpPr txBox="1">
            <a:spLocks noGrp="1"/>
          </p:cNvSpPr>
          <p:nvPr>
            <p:ph type="sldNum" idx="12"/>
          </p:nvPr>
        </p:nvSpPr>
        <p:spPr>
          <a:xfrm>
            <a:off x="267495" y="6393409"/>
            <a:ext cx="224625" cy="184666"/>
          </a:xfrm>
          <a:prstGeom prst="rect">
            <a:avLst/>
          </a:prstGeom>
          <a:noFill/>
          <a:ln>
            <a:noFill/>
          </a:ln>
        </p:spPr>
        <p:txBody>
          <a:bodyPr spcFirstLastPara="1" wrap="square" lIns="0" tIns="0" rIns="0" bIns="0" anchor="ctr" anchorCtr="0">
            <a:spAutoFit/>
          </a:bodyPr>
          <a:lstStyle/>
          <a:p>
            <a:pPr marL="0" lvl="0" indent="0" algn="l" rtl="0">
              <a:spcBef>
                <a:spcPts val="0"/>
              </a:spcBef>
              <a:spcAft>
                <a:spcPts val="0"/>
              </a:spcAft>
              <a:buNone/>
            </a:pPr>
            <a:fld id="{00000000-1234-1234-1234-123412341234}" type="slidenum">
              <a:rPr lang="en-GB"/>
              <a:t>18</a:t>
            </a:fld>
            <a:endParaRPr/>
          </a:p>
        </p:txBody>
      </p:sp>
      <p:sp>
        <p:nvSpPr>
          <p:cNvPr id="232" name="Google Shape;232;p31"/>
          <p:cNvSpPr txBox="1"/>
          <p:nvPr/>
        </p:nvSpPr>
        <p:spPr>
          <a:xfrm>
            <a:off x="263047" y="159657"/>
            <a:ext cx="11672888" cy="773613"/>
          </a:xfrm>
          <a:prstGeom prst="rect">
            <a:avLst/>
          </a:prstGeom>
          <a:noFill/>
          <a:ln>
            <a:noFill/>
          </a:ln>
        </p:spPr>
        <p:txBody>
          <a:bodyPr spcFirstLastPara="1" wrap="square" lIns="0" tIns="0" rIns="0" bIns="0" anchor="ctr" anchorCtr="0">
            <a:noAutofit/>
          </a:bodyPr>
          <a:lstStyle/>
          <a:p>
            <a:pPr marL="0" marR="0" lvl="0" indent="0" algn="l" rtl="0">
              <a:lnSpc>
                <a:spcPct val="110000"/>
              </a:lnSpc>
              <a:spcBef>
                <a:spcPts val="0"/>
              </a:spcBef>
              <a:spcAft>
                <a:spcPts val="0"/>
              </a:spcAft>
              <a:buClr>
                <a:schemeClr val="dk1"/>
              </a:buClr>
              <a:buSzPts val="2400"/>
              <a:buFont typeface="Calibri"/>
              <a:buNone/>
            </a:pPr>
            <a:r>
              <a:rPr lang="en-GB" sz="2400" b="1" i="0" u="none" strike="noStrike" cap="none">
                <a:solidFill>
                  <a:schemeClr val="dk1"/>
                </a:solidFill>
                <a:latin typeface="Calibri"/>
                <a:ea typeface="Calibri"/>
                <a:cs typeface="Calibri"/>
                <a:sym typeface="Calibri"/>
              </a:rPr>
              <a:t>4 of 10 have used an Internet site to find their drugs</a:t>
            </a:r>
            <a:endParaRPr/>
          </a:p>
        </p:txBody>
      </p:sp>
      <p:sp>
        <p:nvSpPr>
          <p:cNvPr id="233" name="Google Shape;233;p31"/>
          <p:cNvSpPr txBox="1"/>
          <p:nvPr/>
        </p:nvSpPr>
        <p:spPr>
          <a:xfrm>
            <a:off x="263047" y="6056919"/>
            <a:ext cx="11674257" cy="288316"/>
          </a:xfrm>
          <a:prstGeom prst="rect">
            <a:avLst/>
          </a:prstGeom>
          <a:noFill/>
          <a:ln>
            <a:noFill/>
          </a:ln>
        </p:spPr>
        <p:txBody>
          <a:bodyPr spcFirstLastPara="1" wrap="square" lIns="0" tIns="0" rIns="0" bIns="0" anchor="b" anchorCtr="0">
            <a:normAutofit/>
          </a:bodyPr>
          <a:lstStyle/>
          <a:p>
            <a:pPr marL="0" marR="0" lvl="0" indent="0" algn="l" rtl="0">
              <a:lnSpc>
                <a:spcPct val="110000"/>
              </a:lnSpc>
              <a:spcBef>
                <a:spcPts val="0"/>
              </a:spcBef>
              <a:spcAft>
                <a:spcPts val="0"/>
              </a:spcAft>
              <a:buClr>
                <a:schemeClr val="dk1"/>
              </a:buClr>
              <a:buSzPts val="1400"/>
              <a:buFont typeface="Calibri"/>
              <a:buNone/>
            </a:pPr>
            <a:r>
              <a:rPr lang="en-GB" sz="1400" b="0" i="1" u="none" strike="noStrike" cap="none">
                <a:solidFill>
                  <a:schemeClr val="dk1"/>
                </a:solidFill>
                <a:latin typeface="Calibri"/>
                <a:ea typeface="Calibri"/>
                <a:cs typeface="Calibri"/>
                <a:sym typeface="Calibri"/>
              </a:rPr>
              <a:t>N 2021: 221 interviews (have experienced drug shortages)</a:t>
            </a:r>
            <a:endParaRPr/>
          </a:p>
        </p:txBody>
      </p:sp>
      <p:sp>
        <p:nvSpPr>
          <p:cNvPr id="234" name="Google Shape;234;p31"/>
          <p:cNvSpPr txBox="1">
            <a:spLocks noGrp="1"/>
          </p:cNvSpPr>
          <p:nvPr>
            <p:ph type="body" idx="1"/>
          </p:nvPr>
        </p:nvSpPr>
        <p:spPr>
          <a:xfrm>
            <a:off x="7528264" y="2851198"/>
            <a:ext cx="4216893" cy="1800701"/>
          </a:xfrm>
          <a:prstGeom prst="rect">
            <a:avLst/>
          </a:prstGeom>
          <a:solidFill>
            <a:schemeClr val="accent3"/>
          </a:solidFill>
          <a:ln>
            <a:noFill/>
          </a:ln>
        </p:spPr>
        <p:txBody>
          <a:bodyPr spcFirstLastPara="1" wrap="square" lIns="180000" tIns="180000" rIns="180000" bIns="180000" anchor="ctr" anchorCtr="0">
            <a:normAutofit/>
          </a:bodyPr>
          <a:lstStyle/>
          <a:p>
            <a:pPr marL="0" lvl="0" indent="0" algn="l" rtl="0">
              <a:lnSpc>
                <a:spcPct val="120000"/>
              </a:lnSpc>
              <a:spcBef>
                <a:spcPts val="0"/>
              </a:spcBef>
              <a:spcAft>
                <a:spcPts val="0"/>
              </a:spcAft>
              <a:buClr>
                <a:schemeClr val="dk1"/>
              </a:buClr>
              <a:buSzPts val="1750"/>
              <a:buNone/>
            </a:pPr>
            <a:r>
              <a:rPr lang="en-GB" sz="1400" b="0"/>
              <a:t>Questions about web pages were included for the first time in 2021.</a:t>
            </a:r>
            <a:endParaRPr/>
          </a:p>
          <a:p>
            <a:pPr marL="0" lvl="0" indent="0" algn="l" rtl="0">
              <a:lnSpc>
                <a:spcPct val="120000"/>
              </a:lnSpc>
              <a:spcBef>
                <a:spcPts val="1200"/>
              </a:spcBef>
              <a:spcAft>
                <a:spcPts val="0"/>
              </a:spcAft>
              <a:buClr>
                <a:schemeClr val="dk1"/>
              </a:buClr>
              <a:buSzPts val="1750"/>
              <a:buNone/>
            </a:pPr>
            <a:r>
              <a:rPr lang="en-GB" sz="1400" b="0"/>
              <a:t>Among women, the proportion who have used a web page is 47%, compared to 25% among men.</a:t>
            </a:r>
            <a:endParaRPr/>
          </a:p>
        </p:txBody>
      </p:sp>
      <p:graphicFrame>
        <p:nvGraphicFramePr>
          <p:cNvPr id="7" name="Plassholder for diagram 8">
            <a:extLst>
              <a:ext uri="{FF2B5EF4-FFF2-40B4-BE49-F238E27FC236}">
                <a16:creationId xmlns:a16="http://schemas.microsoft.com/office/drawing/2014/main" id="{AA7417F3-E4DB-4753-952A-60B11433A4A1}"/>
              </a:ext>
            </a:extLst>
          </p:cNvPr>
          <p:cNvGraphicFramePr>
            <a:graphicFrameLocks noGrp="1"/>
          </p:cNvGraphicFramePr>
          <p:nvPr>
            <p:ph type="chart" sz="quarter" idx="4294967295"/>
            <p:extLst>
              <p:ext uri="{D42A27DB-BD31-4B8C-83A1-F6EECF244321}">
                <p14:modId xmlns:p14="http://schemas.microsoft.com/office/powerpoint/2010/main" val="1682317268"/>
              </p:ext>
            </p:extLst>
          </p:nvPr>
        </p:nvGraphicFramePr>
        <p:xfrm>
          <a:off x="276940" y="1566153"/>
          <a:ext cx="7872761" cy="432267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5"/>
          <p:cNvSpPr txBox="1">
            <a:spLocks noGrp="1"/>
          </p:cNvSpPr>
          <p:nvPr>
            <p:ph type="body" idx="1"/>
          </p:nvPr>
        </p:nvSpPr>
        <p:spPr>
          <a:xfrm>
            <a:off x="6104466" y="314325"/>
            <a:ext cx="5833532" cy="5895974"/>
          </a:xfrm>
          <a:prstGeom prst="rect">
            <a:avLst/>
          </a:prstGeom>
          <a:solidFill>
            <a:schemeClr val="accent1">
              <a:alpha val="40000"/>
            </a:schemeClr>
          </a:solidFill>
          <a:ln>
            <a:noFill/>
          </a:ln>
        </p:spPr>
        <p:txBody>
          <a:bodyPr spcFirstLastPara="1" wrap="square" lIns="774000" tIns="45700" rIns="91425" bIns="45700" anchor="ctr" anchorCtr="0">
            <a:noAutofit/>
          </a:bodyPr>
          <a:lstStyle/>
          <a:p>
            <a:pPr marL="0" lvl="0" indent="0" algn="l" rtl="0">
              <a:lnSpc>
                <a:spcPct val="110000"/>
              </a:lnSpc>
              <a:spcBef>
                <a:spcPts val="0"/>
              </a:spcBef>
              <a:spcAft>
                <a:spcPts val="0"/>
              </a:spcAft>
              <a:buClr>
                <a:schemeClr val="dk1"/>
              </a:buClr>
              <a:buSzPts val="1100"/>
              <a:buNone/>
            </a:pPr>
            <a:endParaRPr sz="1100" dirty="0"/>
          </a:p>
          <a:p>
            <a:pPr marL="0" lvl="0" indent="0" algn="l" rtl="0">
              <a:lnSpc>
                <a:spcPct val="110000"/>
              </a:lnSpc>
              <a:spcBef>
                <a:spcPts val="0"/>
              </a:spcBef>
              <a:spcAft>
                <a:spcPts val="0"/>
              </a:spcAft>
              <a:buClr>
                <a:schemeClr val="dk1"/>
              </a:buClr>
              <a:buSzPts val="1100"/>
              <a:buNone/>
            </a:pPr>
            <a:endParaRPr sz="1100" dirty="0"/>
          </a:p>
          <a:p>
            <a:pPr marL="0" lvl="0" indent="0" algn="l" rtl="0">
              <a:lnSpc>
                <a:spcPct val="110000"/>
              </a:lnSpc>
              <a:spcBef>
                <a:spcPts val="0"/>
              </a:spcBef>
              <a:spcAft>
                <a:spcPts val="0"/>
              </a:spcAft>
              <a:buClr>
                <a:schemeClr val="dk1"/>
              </a:buClr>
              <a:buSzPts val="1100"/>
              <a:buNone/>
            </a:pPr>
            <a:endParaRPr sz="1100" dirty="0"/>
          </a:p>
          <a:p>
            <a:pPr marL="0" lvl="0" indent="0" algn="l" rtl="0">
              <a:lnSpc>
                <a:spcPct val="110000"/>
              </a:lnSpc>
              <a:spcBef>
                <a:spcPts val="0"/>
              </a:spcBef>
              <a:spcAft>
                <a:spcPts val="0"/>
              </a:spcAft>
              <a:buClr>
                <a:schemeClr val="dk1"/>
              </a:buClr>
              <a:buSzPts val="1100"/>
              <a:buNone/>
            </a:pPr>
            <a:endParaRPr sz="1100" dirty="0"/>
          </a:p>
          <a:p>
            <a:pPr marL="0" lvl="0" indent="0" algn="l" rtl="0">
              <a:lnSpc>
                <a:spcPct val="110000"/>
              </a:lnSpc>
              <a:spcBef>
                <a:spcPts val="0"/>
              </a:spcBef>
              <a:spcAft>
                <a:spcPts val="0"/>
              </a:spcAft>
              <a:buClr>
                <a:schemeClr val="dk1"/>
              </a:buClr>
              <a:buSzPts val="1100"/>
              <a:buNone/>
            </a:pPr>
            <a:r>
              <a:rPr lang="en-GB" sz="1100" dirty="0"/>
              <a:t>In 2018, shortages of 684 drugs were reported in Norwegian pharmacies, while on 11 September 2019, a total of 906 were reported to be in short supply. </a:t>
            </a:r>
            <a:endParaRPr dirty="0"/>
          </a:p>
          <a:p>
            <a:pPr marL="0" lvl="0" indent="0" algn="l" rtl="0">
              <a:lnSpc>
                <a:spcPct val="110000"/>
              </a:lnSpc>
              <a:spcBef>
                <a:spcPts val="0"/>
              </a:spcBef>
              <a:spcAft>
                <a:spcPts val="0"/>
              </a:spcAft>
              <a:buClr>
                <a:schemeClr val="dk1"/>
              </a:buClr>
              <a:buSzPts val="1100"/>
              <a:buNone/>
            </a:pPr>
            <a:endParaRPr sz="1100" dirty="0"/>
          </a:p>
          <a:p>
            <a:pPr marL="0" lvl="0" indent="0" algn="l" rtl="0">
              <a:lnSpc>
                <a:spcPct val="110000"/>
              </a:lnSpc>
              <a:spcBef>
                <a:spcPts val="0"/>
              </a:spcBef>
              <a:spcAft>
                <a:spcPts val="0"/>
              </a:spcAft>
              <a:buClr>
                <a:schemeClr val="dk1"/>
              </a:buClr>
              <a:buSzPts val="1100"/>
              <a:buNone/>
            </a:pPr>
            <a:r>
              <a:rPr lang="en-GB" sz="1100" dirty="0"/>
              <a:t>For this reason, a survey was conducted in 2019. Its objective was to collect experiences from pharmacy customers who had personally experienced a lack of drugs. </a:t>
            </a:r>
            <a:endParaRPr dirty="0"/>
          </a:p>
          <a:p>
            <a:pPr marL="0" lvl="0" indent="0" algn="l" rtl="0">
              <a:lnSpc>
                <a:spcPct val="110000"/>
              </a:lnSpc>
              <a:spcBef>
                <a:spcPts val="0"/>
              </a:spcBef>
              <a:spcAft>
                <a:spcPts val="0"/>
              </a:spcAft>
              <a:buClr>
                <a:schemeClr val="dk1"/>
              </a:buClr>
              <a:buSzPts val="1100"/>
              <a:buNone/>
            </a:pPr>
            <a:endParaRPr sz="1100" dirty="0"/>
          </a:p>
          <a:p>
            <a:pPr marL="0" lvl="0" indent="0" algn="l" rtl="0">
              <a:lnSpc>
                <a:spcPct val="110000"/>
              </a:lnSpc>
              <a:spcBef>
                <a:spcPts val="0"/>
              </a:spcBef>
              <a:spcAft>
                <a:spcPts val="0"/>
              </a:spcAft>
              <a:buClr>
                <a:schemeClr val="dk1"/>
              </a:buClr>
              <a:buSzPts val="1100"/>
              <a:buNone/>
            </a:pPr>
            <a:r>
              <a:rPr lang="en-GB" sz="1100" dirty="0"/>
              <a:t>The purpose of repeating the survey in 2021 was to see how the challenges of drug shortages have developed in general and during the COVID-19 pandemic in particular.</a:t>
            </a:r>
            <a:endParaRPr dirty="0"/>
          </a:p>
          <a:p>
            <a:pPr marL="0" lvl="0" indent="0" algn="l" rtl="0">
              <a:lnSpc>
                <a:spcPct val="120000"/>
              </a:lnSpc>
              <a:spcBef>
                <a:spcPts val="0"/>
              </a:spcBef>
              <a:spcAft>
                <a:spcPts val="0"/>
              </a:spcAft>
              <a:buClr>
                <a:schemeClr val="dk1"/>
              </a:buClr>
              <a:buSzPts val="1100"/>
              <a:buNone/>
            </a:pPr>
            <a:endParaRPr sz="1100" dirty="0"/>
          </a:p>
          <a:p>
            <a:pPr marL="0" lvl="0" indent="0" algn="l" rtl="0">
              <a:lnSpc>
                <a:spcPct val="120000"/>
              </a:lnSpc>
              <a:spcBef>
                <a:spcPts val="0"/>
              </a:spcBef>
              <a:spcAft>
                <a:spcPts val="0"/>
              </a:spcAft>
              <a:buClr>
                <a:schemeClr val="dk1"/>
              </a:buClr>
              <a:buSzPts val="1100"/>
              <a:buNone/>
            </a:pPr>
            <a:endParaRPr sz="1100" dirty="0"/>
          </a:p>
          <a:p>
            <a:pPr marL="0" lvl="0" indent="0" algn="l" rtl="0">
              <a:lnSpc>
                <a:spcPct val="120000"/>
              </a:lnSpc>
              <a:spcBef>
                <a:spcPts val="0"/>
              </a:spcBef>
              <a:spcAft>
                <a:spcPts val="0"/>
              </a:spcAft>
              <a:buClr>
                <a:schemeClr val="dk1"/>
              </a:buClr>
              <a:buSzPts val="3000"/>
              <a:buNone/>
            </a:pPr>
            <a:r>
              <a:rPr lang="en-GB" dirty="0"/>
              <a:t> </a:t>
            </a:r>
            <a:endParaRPr dirty="0"/>
          </a:p>
          <a:p>
            <a:pPr marL="0" lvl="0" indent="0" algn="l" rtl="0">
              <a:lnSpc>
                <a:spcPct val="120000"/>
              </a:lnSpc>
              <a:spcBef>
                <a:spcPts val="0"/>
              </a:spcBef>
              <a:spcAft>
                <a:spcPts val="0"/>
              </a:spcAft>
              <a:buClr>
                <a:schemeClr val="dk1"/>
              </a:buClr>
              <a:buSzPts val="1100"/>
              <a:buNone/>
            </a:pPr>
            <a:endParaRPr sz="1100" dirty="0"/>
          </a:p>
        </p:txBody>
      </p:sp>
      <p:sp>
        <p:nvSpPr>
          <p:cNvPr id="86" name="Google Shape;86;p15"/>
          <p:cNvSpPr txBox="1">
            <a:spLocks noGrp="1"/>
          </p:cNvSpPr>
          <p:nvPr>
            <p:ph type="title"/>
          </p:nvPr>
        </p:nvSpPr>
        <p:spPr>
          <a:xfrm>
            <a:off x="810638" y="2851839"/>
            <a:ext cx="4865767" cy="578941"/>
          </a:xfrm>
          <a:prstGeom prst="rect">
            <a:avLst/>
          </a:prstGeom>
          <a:noFill/>
          <a:ln>
            <a:noFill/>
          </a:ln>
        </p:spPr>
        <p:txBody>
          <a:bodyPr spcFirstLastPara="1" wrap="square" lIns="0" tIns="0" rIns="0" bIns="0" anchor="ctr" anchorCtr="0">
            <a:spAutoFit/>
          </a:bodyPr>
          <a:lstStyle/>
          <a:p>
            <a:pPr marL="0" lvl="0" indent="0" algn="l" rtl="0">
              <a:lnSpc>
                <a:spcPct val="110000"/>
              </a:lnSpc>
              <a:spcBef>
                <a:spcPts val="0"/>
              </a:spcBef>
              <a:spcAft>
                <a:spcPts val="0"/>
              </a:spcAft>
              <a:buClr>
                <a:schemeClr val="dk1"/>
              </a:buClr>
              <a:buSzPts val="3600"/>
              <a:buFont typeface="Calibri"/>
              <a:buNone/>
            </a:pPr>
            <a:r>
              <a:rPr lang="en-GB" b="0"/>
              <a:t>Background and objectives</a:t>
            </a:r>
            <a:endParaRPr b="0"/>
          </a:p>
        </p:txBody>
      </p:sp>
      <p:sp>
        <p:nvSpPr>
          <p:cNvPr id="87" name="Google Shape;87;p15"/>
          <p:cNvSpPr txBox="1">
            <a:spLocks noGrp="1"/>
          </p:cNvSpPr>
          <p:nvPr>
            <p:ph type="sldNum" idx="12"/>
          </p:nvPr>
        </p:nvSpPr>
        <p:spPr>
          <a:xfrm>
            <a:off x="267495" y="6393409"/>
            <a:ext cx="224625" cy="184666"/>
          </a:xfrm>
          <a:prstGeom prst="rect">
            <a:avLst/>
          </a:prstGeom>
          <a:noFill/>
          <a:ln>
            <a:noFill/>
          </a:ln>
        </p:spPr>
        <p:txBody>
          <a:bodyPr spcFirstLastPara="1" wrap="square" lIns="0" tIns="0" rIns="0" bIns="0" anchor="ctr" anchorCtr="0">
            <a:spAutoFit/>
          </a:bodyPr>
          <a:lstStyle/>
          <a:p>
            <a:pPr marL="0" lvl="0" indent="0" algn="l" rtl="0">
              <a:spcBef>
                <a:spcPts val="0"/>
              </a:spcBef>
              <a:spcAft>
                <a:spcPts val="0"/>
              </a:spcAft>
              <a:buNone/>
            </a:pPr>
            <a:fld id="{00000000-1234-1234-1234-123412341234}" type="slidenum">
              <a:rPr lang="en-GB"/>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6"/>
          <p:cNvSpPr txBox="1">
            <a:spLocks noGrp="1"/>
          </p:cNvSpPr>
          <p:nvPr>
            <p:ph type="body" idx="1"/>
          </p:nvPr>
        </p:nvSpPr>
        <p:spPr>
          <a:xfrm>
            <a:off x="6104466" y="314325"/>
            <a:ext cx="5833532" cy="5895974"/>
          </a:xfrm>
          <a:prstGeom prst="rect">
            <a:avLst/>
          </a:prstGeom>
          <a:solidFill>
            <a:schemeClr val="accent1">
              <a:alpha val="40000"/>
            </a:schemeClr>
          </a:solidFill>
          <a:ln>
            <a:noFill/>
          </a:ln>
        </p:spPr>
        <p:txBody>
          <a:bodyPr spcFirstLastPara="1" wrap="square" lIns="774000" tIns="45700" rIns="91425" bIns="45700" anchor="ctr" anchorCtr="0">
            <a:noAutofit/>
          </a:bodyPr>
          <a:lstStyle/>
          <a:p>
            <a:pPr marL="0" lvl="0" indent="0" algn="l" rtl="0">
              <a:lnSpc>
                <a:spcPct val="120000"/>
              </a:lnSpc>
              <a:spcBef>
                <a:spcPts val="0"/>
              </a:spcBef>
              <a:spcAft>
                <a:spcPts val="0"/>
              </a:spcAft>
              <a:buClr>
                <a:schemeClr val="dk1"/>
              </a:buClr>
              <a:buSzPts val="1100"/>
              <a:buNone/>
            </a:pPr>
            <a:r>
              <a:rPr lang="en-GB" sz="1100" b="1"/>
              <a:t>Target group and selection</a:t>
            </a:r>
            <a:endParaRPr sz="1100"/>
          </a:p>
          <a:p>
            <a:pPr marL="0" lvl="0" indent="0" algn="l" rtl="0">
              <a:lnSpc>
                <a:spcPct val="120000"/>
              </a:lnSpc>
              <a:spcBef>
                <a:spcPts val="100"/>
              </a:spcBef>
              <a:spcAft>
                <a:spcPts val="0"/>
              </a:spcAft>
              <a:buClr>
                <a:schemeClr val="dk1"/>
              </a:buClr>
              <a:buSzPts val="1100"/>
              <a:buNone/>
            </a:pPr>
            <a:r>
              <a:rPr lang="en-GB" sz="1100"/>
              <a:t>The target group is persons who have experienced a drug shortage.</a:t>
            </a:r>
            <a:endParaRPr/>
          </a:p>
          <a:p>
            <a:pPr marL="0" lvl="0" indent="0" algn="l" rtl="0">
              <a:lnSpc>
                <a:spcPct val="120000"/>
              </a:lnSpc>
              <a:spcBef>
                <a:spcPts val="0"/>
              </a:spcBef>
              <a:spcAft>
                <a:spcPts val="0"/>
              </a:spcAft>
              <a:buClr>
                <a:schemeClr val="dk1"/>
              </a:buClr>
              <a:buSzPts val="1100"/>
              <a:buNone/>
            </a:pPr>
            <a:endParaRPr sz="1100"/>
          </a:p>
          <a:p>
            <a:pPr marL="0" lvl="0" indent="0" algn="l" rtl="0">
              <a:lnSpc>
                <a:spcPct val="120000"/>
              </a:lnSpc>
              <a:spcBef>
                <a:spcPts val="0"/>
              </a:spcBef>
              <a:spcAft>
                <a:spcPts val="0"/>
              </a:spcAft>
              <a:buClr>
                <a:schemeClr val="dk1"/>
              </a:buClr>
              <a:buSzPts val="1100"/>
              <a:buNone/>
            </a:pPr>
            <a:r>
              <a:rPr lang="en-GB" sz="1100"/>
              <a:t>The respondents were recruited to the Norstat respondent panel through web omnibuses representing the entire country.  The panel comprises a selection of the Internet population aged 18 years and above representing the entire country, and consists of approximately 81,000 Norwegians who have access to the Internet. The panel members were primarily recruited through nationwide telephone surveys. Selection was made randomly and proportionally in relation to the individual populations of the different parts of the country. It is proportional according to gender and county.</a:t>
            </a:r>
            <a:endParaRPr/>
          </a:p>
          <a:p>
            <a:pPr marL="0" lvl="0" indent="0" algn="l" rtl="0">
              <a:lnSpc>
                <a:spcPct val="120000"/>
              </a:lnSpc>
              <a:spcBef>
                <a:spcPts val="0"/>
              </a:spcBef>
              <a:spcAft>
                <a:spcPts val="0"/>
              </a:spcAft>
              <a:buClr>
                <a:srgbClr val="00589E"/>
              </a:buClr>
              <a:buSzPts val="1100"/>
              <a:buNone/>
            </a:pPr>
            <a:endParaRPr sz="1100"/>
          </a:p>
          <a:p>
            <a:pPr marL="0" lvl="0" indent="0" algn="l" rtl="0">
              <a:lnSpc>
                <a:spcPct val="120000"/>
              </a:lnSpc>
              <a:spcBef>
                <a:spcPts val="0"/>
              </a:spcBef>
              <a:spcAft>
                <a:spcPts val="0"/>
              </a:spcAft>
              <a:buClr>
                <a:srgbClr val="00589E"/>
              </a:buClr>
              <a:buSzPts val="1100"/>
              <a:buNone/>
            </a:pPr>
            <a:r>
              <a:rPr lang="en-GB" sz="1100"/>
              <a:t>In the initial round, respondents answered questions with the goal to recruit persons who had experienced a drug shortage. Of 2037 respondents, 373 fulfilled this criteria. The survey was sent to these 373 persons with further questions about drug shortages. A total of 221 respondents answered the survey. </a:t>
            </a:r>
            <a:endParaRPr/>
          </a:p>
          <a:p>
            <a:pPr marL="0" lvl="0" indent="0" algn="l" rtl="0">
              <a:lnSpc>
                <a:spcPct val="120000"/>
              </a:lnSpc>
              <a:spcBef>
                <a:spcPts val="0"/>
              </a:spcBef>
              <a:spcAft>
                <a:spcPts val="0"/>
              </a:spcAft>
              <a:buClr>
                <a:srgbClr val="00589E"/>
              </a:buClr>
              <a:buSzPts val="1100"/>
              <a:buNone/>
            </a:pPr>
            <a:r>
              <a:rPr lang="en-GB" sz="1100"/>
              <a:t>The results are not weighted.</a:t>
            </a:r>
            <a:endParaRPr sz="1100"/>
          </a:p>
          <a:p>
            <a:pPr marL="0" lvl="0" indent="0" algn="l" rtl="0">
              <a:lnSpc>
                <a:spcPct val="120000"/>
              </a:lnSpc>
              <a:spcBef>
                <a:spcPts val="0"/>
              </a:spcBef>
              <a:spcAft>
                <a:spcPts val="0"/>
              </a:spcAft>
              <a:buClr>
                <a:srgbClr val="00589E"/>
              </a:buClr>
              <a:buSzPts val="1100"/>
              <a:buNone/>
            </a:pPr>
            <a:endParaRPr sz="1100"/>
          </a:p>
          <a:p>
            <a:pPr marL="0" lvl="0" indent="0" algn="l" rtl="0">
              <a:lnSpc>
                <a:spcPct val="120000"/>
              </a:lnSpc>
              <a:spcBef>
                <a:spcPts val="0"/>
              </a:spcBef>
              <a:spcAft>
                <a:spcPts val="0"/>
              </a:spcAft>
              <a:buClr>
                <a:srgbClr val="00589E"/>
              </a:buClr>
              <a:buSzPts val="1100"/>
              <a:buNone/>
            </a:pPr>
            <a:r>
              <a:rPr lang="en-GB" sz="1100" b="1"/>
              <a:t>Method and time period of field work 	</a:t>
            </a:r>
            <a:endParaRPr/>
          </a:p>
          <a:p>
            <a:pPr marL="0" lvl="0" indent="0" algn="l" rtl="0">
              <a:lnSpc>
                <a:spcPct val="120000"/>
              </a:lnSpc>
              <a:spcBef>
                <a:spcPts val="100"/>
              </a:spcBef>
              <a:spcAft>
                <a:spcPts val="0"/>
              </a:spcAft>
              <a:buClr>
                <a:srgbClr val="00589E"/>
              </a:buClr>
              <a:buSzPts val="1100"/>
              <a:buNone/>
            </a:pPr>
            <a:r>
              <a:rPr lang="en-GB" sz="1100"/>
              <a:t>Data collection was performed as a web interview during December 2021.</a:t>
            </a:r>
            <a:br>
              <a:rPr lang="en-GB"/>
            </a:br>
            <a:r>
              <a:rPr lang="en-GB" sz="1100"/>
              <a:t> The corresponding survey was also conducted in December 2019.</a:t>
            </a:r>
            <a:endParaRPr/>
          </a:p>
          <a:p>
            <a:pPr marL="0" lvl="0" indent="0" algn="l" rtl="0">
              <a:lnSpc>
                <a:spcPct val="120000"/>
              </a:lnSpc>
              <a:spcBef>
                <a:spcPts val="0"/>
              </a:spcBef>
              <a:spcAft>
                <a:spcPts val="0"/>
              </a:spcAft>
              <a:buClr>
                <a:schemeClr val="accent2"/>
              </a:buClr>
              <a:buSzPts val="1100"/>
              <a:buNone/>
            </a:pPr>
            <a:endParaRPr sz="1100" b="1"/>
          </a:p>
          <a:p>
            <a:pPr marL="0" lvl="0" indent="0" algn="l" rtl="0">
              <a:lnSpc>
                <a:spcPct val="120000"/>
              </a:lnSpc>
              <a:spcBef>
                <a:spcPts val="100"/>
              </a:spcBef>
              <a:spcAft>
                <a:spcPts val="0"/>
              </a:spcAft>
              <a:buClr>
                <a:schemeClr val="accent2"/>
              </a:buClr>
              <a:buSzPts val="1100"/>
              <a:buNone/>
            </a:pPr>
            <a:r>
              <a:rPr lang="en-GB" sz="1100" b="1"/>
              <a:t>Number of interviews </a:t>
            </a:r>
            <a:endParaRPr/>
          </a:p>
          <a:p>
            <a:pPr marL="0" lvl="0" indent="0" algn="l" rtl="0">
              <a:lnSpc>
                <a:spcPct val="120000"/>
              </a:lnSpc>
              <a:spcBef>
                <a:spcPts val="100"/>
              </a:spcBef>
              <a:spcAft>
                <a:spcPts val="0"/>
              </a:spcAft>
              <a:buClr>
                <a:schemeClr val="dk1"/>
              </a:buClr>
              <a:buSzPts val="1100"/>
              <a:buNone/>
            </a:pPr>
            <a:r>
              <a:rPr lang="en-GB" sz="1100"/>
              <a:t>221 interviews with persons who have experienced drug shortages.</a:t>
            </a:r>
            <a:endParaRPr sz="1100"/>
          </a:p>
          <a:p>
            <a:pPr marL="0" lvl="0" indent="0" algn="l" rtl="0">
              <a:lnSpc>
                <a:spcPct val="120000"/>
              </a:lnSpc>
              <a:spcBef>
                <a:spcPts val="100"/>
              </a:spcBef>
              <a:spcAft>
                <a:spcPts val="0"/>
              </a:spcAft>
              <a:buClr>
                <a:schemeClr val="dk1"/>
              </a:buClr>
              <a:buSzPts val="1100"/>
              <a:buNone/>
            </a:pPr>
            <a:endParaRPr sz="1100"/>
          </a:p>
          <a:p>
            <a:pPr marL="0" lvl="0" indent="0" algn="l" rtl="0">
              <a:lnSpc>
                <a:spcPct val="120000"/>
              </a:lnSpc>
              <a:spcBef>
                <a:spcPts val="100"/>
              </a:spcBef>
              <a:spcAft>
                <a:spcPts val="0"/>
              </a:spcAft>
              <a:buClr>
                <a:schemeClr val="accent2"/>
              </a:buClr>
              <a:buSzPts val="1100"/>
              <a:buNone/>
            </a:pPr>
            <a:r>
              <a:rPr lang="en-GB" sz="1100" b="1"/>
              <a:t>Margins of error</a:t>
            </a:r>
            <a:endParaRPr/>
          </a:p>
          <a:p>
            <a:pPr marL="0" lvl="0" indent="0" algn="l" rtl="0">
              <a:lnSpc>
                <a:spcPct val="120000"/>
              </a:lnSpc>
              <a:spcBef>
                <a:spcPts val="100"/>
              </a:spcBef>
              <a:spcAft>
                <a:spcPts val="0"/>
              </a:spcAft>
              <a:buClr>
                <a:schemeClr val="accent2"/>
              </a:buClr>
              <a:buSzPts val="1100"/>
              <a:buNone/>
            </a:pPr>
            <a:r>
              <a:rPr lang="en-GB" sz="1100"/>
              <a:t>Between ± 3.1 and ± 7.1 percentage points for 200 interviews. </a:t>
            </a:r>
            <a:endParaRPr/>
          </a:p>
          <a:p>
            <a:pPr marL="0" lvl="0" indent="0" algn="l" rtl="0">
              <a:lnSpc>
                <a:spcPct val="120000"/>
              </a:lnSpc>
              <a:spcBef>
                <a:spcPts val="0"/>
              </a:spcBef>
              <a:spcAft>
                <a:spcPts val="0"/>
              </a:spcAft>
              <a:buClr>
                <a:schemeClr val="accent2"/>
              </a:buClr>
              <a:buSzPts val="1100"/>
              <a:buNone/>
            </a:pPr>
            <a:r>
              <a:rPr lang="en-GB" sz="1100"/>
              <a:t>The margins of error for figures in sub-groups are wider.</a:t>
            </a:r>
            <a:endParaRPr/>
          </a:p>
        </p:txBody>
      </p:sp>
      <p:sp>
        <p:nvSpPr>
          <p:cNvPr id="93" name="Google Shape;93;p16"/>
          <p:cNvSpPr txBox="1">
            <a:spLocks noGrp="1"/>
          </p:cNvSpPr>
          <p:nvPr>
            <p:ph type="title"/>
          </p:nvPr>
        </p:nvSpPr>
        <p:spPr>
          <a:xfrm>
            <a:off x="810638" y="2851839"/>
            <a:ext cx="4865767" cy="578941"/>
          </a:xfrm>
          <a:prstGeom prst="rect">
            <a:avLst/>
          </a:prstGeom>
          <a:noFill/>
          <a:ln>
            <a:noFill/>
          </a:ln>
        </p:spPr>
        <p:txBody>
          <a:bodyPr spcFirstLastPara="1" wrap="square" lIns="0" tIns="0" rIns="0" bIns="0" anchor="ctr" anchorCtr="0">
            <a:spAutoFit/>
          </a:bodyPr>
          <a:lstStyle/>
          <a:p>
            <a:pPr marL="0" lvl="0" indent="0" algn="l" rtl="0">
              <a:lnSpc>
                <a:spcPct val="110000"/>
              </a:lnSpc>
              <a:spcBef>
                <a:spcPts val="0"/>
              </a:spcBef>
              <a:spcAft>
                <a:spcPts val="0"/>
              </a:spcAft>
              <a:buClr>
                <a:schemeClr val="dk1"/>
              </a:buClr>
              <a:buSzPts val="3600"/>
              <a:buFont typeface="Calibri"/>
              <a:buNone/>
            </a:pPr>
            <a:r>
              <a:rPr lang="en-GB" b="0"/>
              <a:t>Selection and method</a:t>
            </a:r>
            <a:endParaRPr b="0"/>
          </a:p>
        </p:txBody>
      </p:sp>
      <p:sp>
        <p:nvSpPr>
          <p:cNvPr id="94" name="Google Shape;94;p16"/>
          <p:cNvSpPr txBox="1">
            <a:spLocks noGrp="1"/>
          </p:cNvSpPr>
          <p:nvPr>
            <p:ph type="sldNum" idx="12"/>
          </p:nvPr>
        </p:nvSpPr>
        <p:spPr>
          <a:xfrm>
            <a:off x="267495" y="6393409"/>
            <a:ext cx="224625" cy="184666"/>
          </a:xfrm>
          <a:prstGeom prst="rect">
            <a:avLst/>
          </a:prstGeom>
          <a:noFill/>
          <a:ln>
            <a:noFill/>
          </a:ln>
        </p:spPr>
        <p:txBody>
          <a:bodyPr spcFirstLastPara="1" wrap="square" lIns="0" tIns="0" rIns="0" bIns="0" anchor="ctr" anchorCtr="0">
            <a:spAutoFit/>
          </a:bodyPr>
          <a:lstStyle/>
          <a:p>
            <a:pPr marL="0" lvl="0" indent="0" algn="l" rtl="0">
              <a:spcBef>
                <a:spcPts val="0"/>
              </a:spcBef>
              <a:spcAft>
                <a:spcPts val="0"/>
              </a:spcAft>
              <a:buNone/>
            </a:pPr>
            <a:fld id="{00000000-1234-1234-1234-123412341234}" type="slidenum">
              <a:rPr lang="en-GB"/>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pic>
        <p:nvPicPr>
          <p:cNvPr id="100" name="Google Shape;100;p17"/>
          <p:cNvPicPr preferRelativeResize="0">
            <a:picLocks noGrp="1"/>
          </p:cNvPicPr>
          <p:nvPr>
            <p:ph type="pic" idx="2"/>
          </p:nvPr>
        </p:nvPicPr>
        <p:blipFill rotWithShape="1">
          <a:blip r:embed="rId3">
            <a:alphaModFix/>
          </a:blip>
          <a:srcRect/>
          <a:stretch/>
        </p:blipFill>
        <p:spPr>
          <a:xfrm>
            <a:off x="422564" y="252000"/>
            <a:ext cx="11319163" cy="5856700"/>
          </a:xfrm>
          <a:prstGeom prst="rect">
            <a:avLst/>
          </a:prstGeom>
          <a:solidFill>
            <a:schemeClr val="accent1"/>
          </a:solidFill>
          <a:ln>
            <a:noFill/>
          </a:ln>
        </p:spPr>
      </p:pic>
      <p:sp>
        <p:nvSpPr>
          <p:cNvPr id="101" name="Google Shape;101;p17"/>
          <p:cNvSpPr txBox="1">
            <a:spLocks noGrp="1"/>
          </p:cNvSpPr>
          <p:nvPr>
            <p:ph type="body" idx="1"/>
          </p:nvPr>
        </p:nvSpPr>
        <p:spPr>
          <a:xfrm>
            <a:off x="626400" y="728995"/>
            <a:ext cx="4402667" cy="4505440"/>
          </a:xfrm>
          <a:prstGeom prst="rect">
            <a:avLst/>
          </a:prstGeom>
          <a:blipFill rotWithShape="1">
            <a:blip r:embed="rId4">
              <a:alphaModFix/>
            </a:blip>
            <a:stretch>
              <a:fillRect/>
            </a:stretch>
          </a:blipFill>
          <a:ln>
            <a:noFill/>
          </a:ln>
        </p:spPr>
        <p:txBody>
          <a:bodyPr spcFirstLastPara="1" wrap="square" lIns="1252800" tIns="781200" rIns="288000" bIns="720000" anchor="t" anchorCtr="0">
            <a:normAutofit/>
          </a:bodyPr>
          <a:lstStyle/>
          <a:p>
            <a:pPr marL="0" lvl="0" indent="0" algn="l" rtl="0">
              <a:lnSpc>
                <a:spcPct val="110000"/>
              </a:lnSpc>
              <a:spcBef>
                <a:spcPts val="0"/>
              </a:spcBef>
              <a:spcAft>
                <a:spcPts val="0"/>
              </a:spcAft>
              <a:buClr>
                <a:srgbClr val="000000"/>
              </a:buClr>
              <a:buSzPts val="3000"/>
              <a:buNone/>
            </a:pPr>
            <a:r>
              <a:rPr lang="en-GB"/>
              <a:t>Main findings</a:t>
            </a:r>
            <a:endParaRPr/>
          </a:p>
        </p:txBody>
      </p:sp>
      <p:sp>
        <p:nvSpPr>
          <p:cNvPr id="102" name="Google Shape;102;p17"/>
          <p:cNvSpPr txBox="1">
            <a:spLocks noGrp="1"/>
          </p:cNvSpPr>
          <p:nvPr>
            <p:ph type="sldNum" idx="12"/>
          </p:nvPr>
        </p:nvSpPr>
        <p:spPr>
          <a:xfrm>
            <a:off x="267495" y="6393409"/>
            <a:ext cx="224625" cy="184666"/>
          </a:xfrm>
          <a:prstGeom prst="rect">
            <a:avLst/>
          </a:prstGeom>
          <a:noFill/>
          <a:ln>
            <a:noFill/>
          </a:ln>
        </p:spPr>
        <p:txBody>
          <a:bodyPr spcFirstLastPara="1" wrap="square" lIns="0" tIns="0" rIns="0" bIns="0" anchor="ctr" anchorCtr="0">
            <a:spAutoFit/>
          </a:bodyPr>
          <a:lstStyle/>
          <a:p>
            <a:pPr marL="0" lvl="0" indent="0" algn="l" rtl="0">
              <a:spcBef>
                <a:spcPts val="0"/>
              </a:spcBef>
              <a:spcAft>
                <a:spcPts val="0"/>
              </a:spcAft>
              <a:buNone/>
            </a:pPr>
            <a:fld id="{00000000-1234-1234-1234-123412341234}" type="slidenum">
              <a:rPr lang="en-GB"/>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8"/>
          <p:cNvSpPr txBox="1">
            <a:spLocks noGrp="1"/>
          </p:cNvSpPr>
          <p:nvPr>
            <p:ph type="title"/>
          </p:nvPr>
        </p:nvSpPr>
        <p:spPr>
          <a:xfrm>
            <a:off x="1058263" y="520380"/>
            <a:ext cx="10570800" cy="406200"/>
          </a:xfrm>
          <a:prstGeom prst="rect">
            <a:avLst/>
          </a:prstGeom>
          <a:noFill/>
          <a:ln>
            <a:noFill/>
          </a:ln>
        </p:spPr>
        <p:txBody>
          <a:bodyPr spcFirstLastPara="1" wrap="square" lIns="0" tIns="0" rIns="0" bIns="0" anchor="b" anchorCtr="0">
            <a:normAutofit/>
          </a:bodyPr>
          <a:lstStyle/>
          <a:p>
            <a:pPr marL="0" lvl="0" indent="0" algn="l" rtl="0">
              <a:lnSpc>
                <a:spcPct val="110000"/>
              </a:lnSpc>
              <a:spcBef>
                <a:spcPts val="0"/>
              </a:spcBef>
              <a:spcAft>
                <a:spcPts val="0"/>
              </a:spcAft>
              <a:buClr>
                <a:schemeClr val="dk1"/>
              </a:buClr>
              <a:buSzPts val="2400"/>
              <a:buFont typeface="Calibri"/>
              <a:buNone/>
            </a:pPr>
            <a:r>
              <a:rPr lang="en-GB" sz="2400" b="0">
                <a:latin typeface="Calibri"/>
                <a:ea typeface="Calibri"/>
                <a:cs typeface="Calibri"/>
                <a:sym typeface="Calibri"/>
              </a:rPr>
              <a:t>Main findings  </a:t>
            </a:r>
            <a:endParaRPr sz="2400">
              <a:latin typeface="Calibri"/>
              <a:ea typeface="Calibri"/>
              <a:cs typeface="Calibri"/>
              <a:sym typeface="Calibri"/>
            </a:endParaRPr>
          </a:p>
        </p:txBody>
      </p:sp>
      <p:sp>
        <p:nvSpPr>
          <p:cNvPr id="109" name="Google Shape;109;p18"/>
          <p:cNvSpPr txBox="1">
            <a:spLocks noGrp="1"/>
          </p:cNvSpPr>
          <p:nvPr>
            <p:ph type="body" idx="1"/>
          </p:nvPr>
        </p:nvSpPr>
        <p:spPr>
          <a:xfrm>
            <a:off x="1017150" y="1186919"/>
            <a:ext cx="10157700" cy="4827300"/>
          </a:xfrm>
          <a:prstGeom prst="rect">
            <a:avLst/>
          </a:prstGeom>
          <a:noFill/>
          <a:ln>
            <a:noFill/>
          </a:ln>
        </p:spPr>
        <p:txBody>
          <a:bodyPr spcFirstLastPara="1" wrap="square" lIns="0" tIns="0" rIns="0" bIns="0" anchor="t" anchorCtr="0">
            <a:normAutofit fontScale="85000" lnSpcReduction="20000"/>
          </a:bodyPr>
          <a:lstStyle/>
          <a:p>
            <a:pPr marL="216000" lvl="0" indent="-196950" algn="l" rtl="0">
              <a:lnSpc>
                <a:spcPct val="120000"/>
              </a:lnSpc>
              <a:spcBef>
                <a:spcPts val="0"/>
              </a:spcBef>
              <a:spcAft>
                <a:spcPts val="0"/>
              </a:spcAft>
              <a:buClr>
                <a:schemeClr val="dk1"/>
              </a:buClr>
              <a:buSzPct val="125000"/>
              <a:buFont typeface="Noto Sans Symbols"/>
              <a:buChar char="✔"/>
            </a:pPr>
            <a:r>
              <a:rPr lang="en-GB" sz="1600" dirty="0"/>
              <a:t>9 of 10 persons purchase drugs at Norwegian pharmacies, in on-line shops or in brick-and-mortar stores. Among these, 42% have experienced that they have not been able to get drugs for themselves or for others, in the course of the past two years, when they wanted them.</a:t>
            </a:r>
            <a:endParaRPr dirty="0"/>
          </a:p>
          <a:p>
            <a:pPr marL="216000" lvl="0" indent="-196950" algn="l" rtl="0">
              <a:lnSpc>
                <a:spcPct val="120000"/>
              </a:lnSpc>
              <a:spcBef>
                <a:spcPts val="1200"/>
              </a:spcBef>
              <a:spcAft>
                <a:spcPts val="0"/>
              </a:spcAft>
              <a:buClr>
                <a:schemeClr val="dk1"/>
              </a:buClr>
              <a:buSzPct val="125000"/>
              <a:buFont typeface="Noto Sans Symbols"/>
              <a:buChar char="✔"/>
            </a:pPr>
            <a:r>
              <a:rPr lang="en-GB" sz="1600" dirty="0"/>
              <a:t>Half (49%) of those who purchase drugs at pharmacies have experienced drug shortages. 57% experienced that their drug was temporarily sold out, and 10% did not get their drug because it had been removed from production.</a:t>
            </a:r>
            <a:endParaRPr dirty="0"/>
          </a:p>
          <a:p>
            <a:pPr marL="216000" lvl="0" indent="-196950" algn="l" rtl="0">
              <a:lnSpc>
                <a:spcPct val="120000"/>
              </a:lnSpc>
              <a:spcBef>
                <a:spcPts val="1200"/>
              </a:spcBef>
              <a:spcAft>
                <a:spcPts val="0"/>
              </a:spcAft>
              <a:buClr>
                <a:schemeClr val="dk1"/>
              </a:buClr>
              <a:buSzPct val="125000"/>
              <a:buFont typeface="Noto Sans Symbols"/>
              <a:buChar char="✔"/>
            </a:pPr>
            <a:r>
              <a:rPr lang="en-GB" sz="1600" dirty="0"/>
              <a:t>44% of those who have experienced drug shortages purchase medicine for themselves on a monthly basis at pharmacies. Frequency of purchases is lower in 2021 than it was in 2019.</a:t>
            </a:r>
            <a:endParaRPr dirty="0"/>
          </a:p>
          <a:p>
            <a:pPr marL="216000" lvl="0" indent="-196950" algn="l" rtl="0">
              <a:lnSpc>
                <a:spcPct val="120000"/>
              </a:lnSpc>
              <a:spcBef>
                <a:spcPts val="1200"/>
              </a:spcBef>
              <a:spcAft>
                <a:spcPts val="0"/>
              </a:spcAft>
              <a:buClr>
                <a:schemeClr val="dk1"/>
              </a:buClr>
              <a:buSzPct val="125000"/>
              <a:buFont typeface="Noto Sans Symbols"/>
              <a:buChar char="✔"/>
            </a:pPr>
            <a:r>
              <a:rPr lang="en-GB" sz="1600" dirty="0"/>
              <a:t>Drug shortages are connected to a very high degree to prescription-only drugs, for which 91% report that they have experienced shortages.</a:t>
            </a:r>
            <a:endParaRPr dirty="0"/>
          </a:p>
          <a:p>
            <a:pPr marL="216000" lvl="0" indent="-196950" algn="l" rtl="0">
              <a:lnSpc>
                <a:spcPct val="120000"/>
              </a:lnSpc>
              <a:spcBef>
                <a:spcPts val="1200"/>
              </a:spcBef>
              <a:spcAft>
                <a:spcPts val="0"/>
              </a:spcAft>
              <a:buClr>
                <a:schemeClr val="dk1"/>
              </a:buClr>
              <a:buSzPct val="125000"/>
              <a:buFont typeface="Noto Sans Symbols"/>
              <a:buChar char="✔"/>
            </a:pPr>
            <a:r>
              <a:rPr lang="en-GB" sz="1600" dirty="0"/>
              <a:t>4 of 10 got their drug from another pharmacy the last time they experienced a shortage, and just as many got a different medicine that was supposed to have the same effect. </a:t>
            </a:r>
            <a:endParaRPr dirty="0"/>
          </a:p>
          <a:p>
            <a:pPr marL="216000" lvl="0" indent="-196950" algn="l" rtl="0">
              <a:lnSpc>
                <a:spcPct val="120000"/>
              </a:lnSpc>
              <a:spcBef>
                <a:spcPts val="1200"/>
              </a:spcBef>
              <a:spcAft>
                <a:spcPts val="0"/>
              </a:spcAft>
              <a:buClr>
                <a:schemeClr val="dk1"/>
              </a:buClr>
              <a:buSzPct val="125000"/>
              <a:buFont typeface="Noto Sans Symbols"/>
              <a:buChar char="✔"/>
            </a:pPr>
            <a:r>
              <a:rPr lang="en-GB" sz="1600" dirty="0"/>
              <a:t>1 of 3 who received a replacement drug were satisfied with it, whereas 20% were dissatisfied.</a:t>
            </a:r>
            <a:endParaRPr dirty="0"/>
          </a:p>
          <a:p>
            <a:pPr marL="216000" lvl="0" indent="-196950" algn="l" rtl="0">
              <a:lnSpc>
                <a:spcPct val="120000"/>
              </a:lnSpc>
              <a:spcBef>
                <a:spcPts val="1200"/>
              </a:spcBef>
              <a:spcAft>
                <a:spcPts val="0"/>
              </a:spcAft>
              <a:buClr>
                <a:schemeClr val="dk1"/>
              </a:buClr>
              <a:buSzPct val="125000"/>
              <a:buFont typeface="Noto Sans Symbols"/>
              <a:buChar char="✔"/>
            </a:pPr>
            <a:r>
              <a:rPr lang="en-GB" sz="1600" dirty="0"/>
              <a:t>7 of 10 report that they have waited a week or longer before the drug in question was supposed to be available again.</a:t>
            </a:r>
            <a:endParaRPr dirty="0"/>
          </a:p>
          <a:p>
            <a:pPr marL="216000" lvl="0" indent="-196950" algn="l" rtl="0">
              <a:lnSpc>
                <a:spcPct val="120000"/>
              </a:lnSpc>
              <a:spcBef>
                <a:spcPts val="1200"/>
              </a:spcBef>
              <a:spcAft>
                <a:spcPts val="0"/>
              </a:spcAft>
              <a:buClr>
                <a:schemeClr val="dk1"/>
              </a:buClr>
              <a:buSzPct val="125000"/>
              <a:buFont typeface="Noto Sans Symbols"/>
              <a:buChar char="✔"/>
            </a:pPr>
            <a:r>
              <a:rPr lang="en-GB" sz="1600" dirty="0"/>
              <a:t>4 of 10 have been worried about their own health because of drug shortages.</a:t>
            </a:r>
            <a:endParaRPr dirty="0"/>
          </a:p>
          <a:p>
            <a:pPr marL="216000" lvl="0" indent="-196950" algn="l" rtl="0">
              <a:lnSpc>
                <a:spcPct val="120000"/>
              </a:lnSpc>
              <a:spcBef>
                <a:spcPts val="1200"/>
              </a:spcBef>
              <a:spcAft>
                <a:spcPts val="0"/>
              </a:spcAft>
              <a:buClr>
                <a:schemeClr val="dk1"/>
              </a:buClr>
              <a:buSzPct val="125000"/>
              <a:buFont typeface="Noto Sans Symbols"/>
              <a:buChar char="✔"/>
            </a:pPr>
            <a:r>
              <a:rPr lang="en-GB" sz="1600" dirty="0"/>
              <a:t>1 of 4 report health problems that they believe can be attributed to drug shortages.</a:t>
            </a:r>
            <a:endParaRPr dirty="0"/>
          </a:p>
          <a:p>
            <a:pPr marL="216000" lvl="0" indent="-196950" algn="l" rtl="0">
              <a:lnSpc>
                <a:spcPct val="120000"/>
              </a:lnSpc>
              <a:spcBef>
                <a:spcPts val="1200"/>
              </a:spcBef>
              <a:spcAft>
                <a:spcPts val="0"/>
              </a:spcAft>
              <a:buClr>
                <a:schemeClr val="dk1"/>
              </a:buClr>
              <a:buSzPct val="125000"/>
              <a:buFont typeface="Noto Sans Symbols"/>
              <a:buChar char="✔"/>
            </a:pPr>
            <a:r>
              <a:rPr lang="en-GB" sz="1600" dirty="0"/>
              <a:t>7 of 10 believe that they will experience drug shortages again.</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9"/>
          <p:cNvSpPr txBox="1">
            <a:spLocks noGrp="1"/>
          </p:cNvSpPr>
          <p:nvPr>
            <p:ph type="sldNum" idx="12"/>
          </p:nvPr>
        </p:nvSpPr>
        <p:spPr>
          <a:xfrm>
            <a:off x="267495" y="6393409"/>
            <a:ext cx="224625" cy="184666"/>
          </a:xfrm>
          <a:prstGeom prst="rect">
            <a:avLst/>
          </a:prstGeom>
          <a:noFill/>
          <a:ln>
            <a:noFill/>
          </a:ln>
        </p:spPr>
        <p:txBody>
          <a:bodyPr spcFirstLastPara="1" wrap="square" lIns="0" tIns="0" rIns="0" bIns="0" anchor="ctr" anchorCtr="0">
            <a:spAutoFit/>
          </a:bodyPr>
          <a:lstStyle/>
          <a:p>
            <a:pPr marL="0" lvl="0" indent="0" algn="l" rtl="0">
              <a:spcBef>
                <a:spcPts val="0"/>
              </a:spcBef>
              <a:spcAft>
                <a:spcPts val="0"/>
              </a:spcAft>
              <a:buNone/>
            </a:pPr>
            <a:fld id="{00000000-1234-1234-1234-123412341234}" type="slidenum">
              <a:rPr lang="en-GB"/>
              <a:t>6</a:t>
            </a:fld>
            <a:endParaRPr/>
          </a:p>
        </p:txBody>
      </p:sp>
      <p:sp>
        <p:nvSpPr>
          <p:cNvPr id="117" name="Google Shape;117;p19"/>
          <p:cNvSpPr txBox="1">
            <a:spLocks noGrp="1"/>
          </p:cNvSpPr>
          <p:nvPr>
            <p:ph type="body" idx="3"/>
          </p:nvPr>
        </p:nvSpPr>
        <p:spPr>
          <a:xfrm>
            <a:off x="276942" y="6081528"/>
            <a:ext cx="11674257" cy="288316"/>
          </a:xfrm>
          <a:prstGeom prst="rect">
            <a:avLst/>
          </a:prstGeom>
          <a:noFill/>
          <a:ln>
            <a:noFill/>
          </a:ln>
        </p:spPr>
        <p:txBody>
          <a:bodyPr spcFirstLastPara="1" wrap="square" lIns="0" tIns="0" rIns="0" bIns="0" anchor="b" anchorCtr="0">
            <a:normAutofit/>
          </a:bodyPr>
          <a:lstStyle/>
          <a:p>
            <a:pPr marL="0" lvl="0" indent="0" algn="l" rtl="0">
              <a:lnSpc>
                <a:spcPct val="110000"/>
              </a:lnSpc>
              <a:spcBef>
                <a:spcPts val="0"/>
              </a:spcBef>
              <a:spcAft>
                <a:spcPts val="0"/>
              </a:spcAft>
              <a:buClr>
                <a:schemeClr val="dk1"/>
              </a:buClr>
              <a:buSzPts val="1400"/>
              <a:buNone/>
            </a:pPr>
            <a:r>
              <a:rPr lang="en-GB" dirty="0"/>
              <a:t>N 2021 2037 interviews						N 2021: 1826 interviews (purchase drugs at the pharmacy)</a:t>
            </a:r>
            <a:endParaRPr dirty="0"/>
          </a:p>
        </p:txBody>
      </p:sp>
      <p:sp>
        <p:nvSpPr>
          <p:cNvPr id="119" name="Google Shape;119;p19"/>
          <p:cNvSpPr txBox="1">
            <a:spLocks noGrp="1"/>
          </p:cNvSpPr>
          <p:nvPr>
            <p:ph type="body" idx="1"/>
          </p:nvPr>
        </p:nvSpPr>
        <p:spPr>
          <a:xfrm>
            <a:off x="263047" y="159657"/>
            <a:ext cx="11672888" cy="773613"/>
          </a:xfrm>
          <a:prstGeom prst="rect">
            <a:avLst/>
          </a:prstGeom>
          <a:noFill/>
          <a:ln>
            <a:noFill/>
          </a:ln>
        </p:spPr>
        <p:txBody>
          <a:bodyPr spcFirstLastPara="1" wrap="square" lIns="0" tIns="0" rIns="0" bIns="0" anchor="ctr" anchorCtr="0">
            <a:noAutofit/>
          </a:bodyPr>
          <a:lstStyle/>
          <a:p>
            <a:pPr marL="0" lvl="0" indent="0" algn="l" rtl="0">
              <a:lnSpc>
                <a:spcPct val="110000"/>
              </a:lnSpc>
              <a:spcBef>
                <a:spcPts val="0"/>
              </a:spcBef>
              <a:spcAft>
                <a:spcPts val="0"/>
              </a:spcAft>
              <a:buClr>
                <a:srgbClr val="595959"/>
              </a:buClr>
              <a:buSzPts val="2400"/>
              <a:buNone/>
            </a:pPr>
            <a:r>
              <a:rPr lang="en-GB" sz="2400">
                <a:solidFill>
                  <a:srgbClr val="595959"/>
                </a:solidFill>
                <a:latin typeface="Calibri"/>
                <a:ea typeface="Calibri"/>
                <a:cs typeface="Calibri"/>
                <a:sym typeface="Calibri"/>
              </a:rPr>
              <a:t>4 of 10 have experienced not getting drugs for themselves or for others</a:t>
            </a:r>
            <a:endParaRPr/>
          </a:p>
        </p:txBody>
      </p:sp>
      <p:graphicFrame>
        <p:nvGraphicFramePr>
          <p:cNvPr id="7" name="Plassholder for diagram 8">
            <a:extLst>
              <a:ext uri="{FF2B5EF4-FFF2-40B4-BE49-F238E27FC236}">
                <a16:creationId xmlns:a16="http://schemas.microsoft.com/office/drawing/2014/main" id="{AA7417F3-E4DB-4753-952A-60B11433A4A1}"/>
              </a:ext>
            </a:extLst>
          </p:cNvPr>
          <p:cNvGraphicFramePr>
            <a:graphicFrameLocks noGrp="1"/>
          </p:cNvGraphicFramePr>
          <p:nvPr>
            <p:ph type="chart" sz="quarter" idx="15"/>
            <p:extLst>
              <p:ext uri="{D42A27DB-BD31-4B8C-83A1-F6EECF244321}">
                <p14:modId xmlns:p14="http://schemas.microsoft.com/office/powerpoint/2010/main" val="388909812"/>
              </p:ext>
            </p:extLst>
          </p:nvPr>
        </p:nvGraphicFramePr>
        <p:xfrm>
          <a:off x="240802" y="1483550"/>
          <a:ext cx="5253348" cy="435347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Plassholder for diagram 8">
            <a:extLst>
              <a:ext uri="{FF2B5EF4-FFF2-40B4-BE49-F238E27FC236}">
                <a16:creationId xmlns:a16="http://schemas.microsoft.com/office/drawing/2014/main" id="{221A7120-53A5-4DF0-A9C0-C2C37F3F1E6D}"/>
              </a:ext>
            </a:extLst>
          </p:cNvPr>
          <p:cNvGraphicFramePr>
            <a:graphicFrameLocks/>
          </p:cNvGraphicFramePr>
          <p:nvPr>
            <p:extLst>
              <p:ext uri="{D42A27DB-BD31-4B8C-83A1-F6EECF244321}">
                <p14:modId xmlns:p14="http://schemas.microsoft.com/office/powerpoint/2010/main" val="301199144"/>
              </p:ext>
            </p:extLst>
          </p:nvPr>
        </p:nvGraphicFramePr>
        <p:xfrm>
          <a:off x="5781102" y="1483550"/>
          <a:ext cx="5660127" cy="4209316"/>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0"/>
          <p:cNvSpPr txBox="1">
            <a:spLocks noGrp="1"/>
          </p:cNvSpPr>
          <p:nvPr>
            <p:ph type="sldNum" idx="12"/>
          </p:nvPr>
        </p:nvSpPr>
        <p:spPr>
          <a:xfrm>
            <a:off x="267495" y="6393409"/>
            <a:ext cx="224625" cy="184666"/>
          </a:xfrm>
          <a:prstGeom prst="rect">
            <a:avLst/>
          </a:prstGeom>
          <a:noFill/>
          <a:ln>
            <a:noFill/>
          </a:ln>
        </p:spPr>
        <p:txBody>
          <a:bodyPr spcFirstLastPara="1" wrap="square" lIns="0" tIns="0" rIns="0" bIns="0" anchor="ctr" anchorCtr="0">
            <a:spAutoFit/>
          </a:bodyPr>
          <a:lstStyle/>
          <a:p>
            <a:pPr marL="0" lvl="0" indent="0" algn="l" rtl="0">
              <a:spcBef>
                <a:spcPts val="0"/>
              </a:spcBef>
              <a:spcAft>
                <a:spcPts val="0"/>
              </a:spcAft>
              <a:buNone/>
            </a:pPr>
            <a:fld id="{00000000-1234-1234-1234-123412341234}" type="slidenum">
              <a:rPr lang="en-GB"/>
              <a:t>7</a:t>
            </a:fld>
            <a:endParaRPr/>
          </a:p>
        </p:txBody>
      </p:sp>
      <p:sp>
        <p:nvSpPr>
          <p:cNvPr id="127" name="Google Shape;127;p20"/>
          <p:cNvSpPr txBox="1">
            <a:spLocks noGrp="1"/>
          </p:cNvSpPr>
          <p:nvPr>
            <p:ph type="body" idx="1"/>
          </p:nvPr>
        </p:nvSpPr>
        <p:spPr>
          <a:xfrm>
            <a:off x="7801583" y="2714015"/>
            <a:ext cx="3876702" cy="1994171"/>
          </a:xfrm>
          <a:prstGeom prst="rect">
            <a:avLst/>
          </a:prstGeom>
          <a:solidFill>
            <a:schemeClr val="accent3"/>
          </a:solidFill>
          <a:ln>
            <a:noFill/>
          </a:ln>
        </p:spPr>
        <p:txBody>
          <a:bodyPr spcFirstLastPara="1" wrap="square" lIns="180000" tIns="180000" rIns="180000" bIns="180000" anchor="ctr" anchorCtr="0">
            <a:normAutofit fontScale="92500"/>
          </a:bodyPr>
          <a:lstStyle/>
          <a:p>
            <a:pPr marL="0" lvl="0" indent="0" algn="l" rtl="0">
              <a:lnSpc>
                <a:spcPct val="120000"/>
              </a:lnSpc>
              <a:spcBef>
                <a:spcPts val="0"/>
              </a:spcBef>
              <a:spcAft>
                <a:spcPts val="0"/>
              </a:spcAft>
              <a:buClr>
                <a:schemeClr val="dk1"/>
              </a:buClr>
              <a:buSzPts val="1750"/>
              <a:buNone/>
            </a:pPr>
            <a:r>
              <a:rPr lang="en-GB" sz="1400" b="0" dirty="0"/>
              <a:t>Half (49%) of those who purchase drugs at pharmacies have experienced drug shortages. 57% experienced that their drug was temporarily sold out, and 10% did not get their drug because it had been removed from production. It was possible to provide several reasons.</a:t>
            </a:r>
            <a:endParaRPr dirty="0"/>
          </a:p>
        </p:txBody>
      </p:sp>
      <p:sp>
        <p:nvSpPr>
          <p:cNvPr id="128" name="Google Shape;128;p20"/>
          <p:cNvSpPr txBox="1">
            <a:spLocks noGrp="1"/>
          </p:cNvSpPr>
          <p:nvPr>
            <p:ph type="body" idx="3"/>
          </p:nvPr>
        </p:nvSpPr>
        <p:spPr>
          <a:xfrm>
            <a:off x="263047" y="6056919"/>
            <a:ext cx="11674257" cy="288316"/>
          </a:xfrm>
          <a:prstGeom prst="rect">
            <a:avLst/>
          </a:prstGeom>
          <a:noFill/>
          <a:ln>
            <a:noFill/>
          </a:ln>
        </p:spPr>
        <p:txBody>
          <a:bodyPr spcFirstLastPara="1" wrap="square" lIns="0" tIns="0" rIns="0" bIns="0" anchor="b" anchorCtr="0">
            <a:normAutofit/>
          </a:bodyPr>
          <a:lstStyle/>
          <a:p>
            <a:pPr marL="0" lvl="0" indent="0" algn="l" rtl="0">
              <a:lnSpc>
                <a:spcPct val="110000"/>
              </a:lnSpc>
              <a:spcBef>
                <a:spcPts val="0"/>
              </a:spcBef>
              <a:spcAft>
                <a:spcPts val="0"/>
              </a:spcAft>
              <a:buClr>
                <a:schemeClr val="dk1"/>
              </a:buClr>
              <a:buSzPts val="1400"/>
              <a:buNone/>
            </a:pPr>
            <a:r>
              <a:rPr lang="en-GB" dirty="0"/>
              <a:t>N 2021: 768 interviews (have experienced not getting a drug at the pharmacy)</a:t>
            </a:r>
            <a:endParaRPr dirty="0"/>
          </a:p>
        </p:txBody>
      </p:sp>
      <p:sp>
        <p:nvSpPr>
          <p:cNvPr id="129" name="Google Shape;129;p20"/>
          <p:cNvSpPr txBox="1"/>
          <p:nvPr/>
        </p:nvSpPr>
        <p:spPr>
          <a:xfrm>
            <a:off x="263047" y="159657"/>
            <a:ext cx="11672888" cy="773613"/>
          </a:xfrm>
          <a:prstGeom prst="rect">
            <a:avLst/>
          </a:prstGeom>
          <a:noFill/>
          <a:ln>
            <a:noFill/>
          </a:ln>
        </p:spPr>
        <p:txBody>
          <a:bodyPr spcFirstLastPara="1" wrap="square" lIns="0" tIns="0" rIns="0" bIns="0" anchor="ctr" anchorCtr="0">
            <a:noAutofit/>
          </a:bodyPr>
          <a:lstStyle/>
          <a:p>
            <a:pPr marL="0" marR="0" lvl="0" indent="0" algn="l" rtl="0">
              <a:lnSpc>
                <a:spcPct val="110000"/>
              </a:lnSpc>
              <a:spcBef>
                <a:spcPts val="0"/>
              </a:spcBef>
              <a:spcAft>
                <a:spcPts val="0"/>
              </a:spcAft>
              <a:buClr>
                <a:schemeClr val="dk1"/>
              </a:buClr>
              <a:buSzPts val="2400"/>
              <a:buFont typeface="Calibri"/>
              <a:buNone/>
            </a:pPr>
            <a:r>
              <a:rPr lang="en-GB" sz="2400" b="1" i="0" u="none" strike="noStrike" cap="none">
                <a:solidFill>
                  <a:schemeClr val="dk1"/>
                </a:solidFill>
                <a:latin typeface="Calibri"/>
                <a:ea typeface="Calibri"/>
                <a:cs typeface="Calibri"/>
                <a:sym typeface="Calibri"/>
              </a:rPr>
              <a:t>Half of those who purchase drugs have experienced drug shortages</a:t>
            </a:r>
            <a:endParaRPr/>
          </a:p>
        </p:txBody>
      </p:sp>
      <p:graphicFrame>
        <p:nvGraphicFramePr>
          <p:cNvPr id="8" name="Plassholder for diagram 8">
            <a:extLst>
              <a:ext uri="{FF2B5EF4-FFF2-40B4-BE49-F238E27FC236}">
                <a16:creationId xmlns:a16="http://schemas.microsoft.com/office/drawing/2014/main" id="{AA7417F3-E4DB-4753-952A-60B11433A4A1}"/>
              </a:ext>
            </a:extLst>
          </p:cNvPr>
          <p:cNvGraphicFramePr>
            <a:graphicFrameLocks noGrp="1"/>
          </p:cNvGraphicFramePr>
          <p:nvPr>
            <p:ph type="chart" sz="quarter" idx="4294967295"/>
            <p:extLst>
              <p:ext uri="{D42A27DB-BD31-4B8C-83A1-F6EECF244321}">
                <p14:modId xmlns:p14="http://schemas.microsoft.com/office/powerpoint/2010/main" val="1387031351"/>
              </p:ext>
            </p:extLst>
          </p:nvPr>
        </p:nvGraphicFramePr>
        <p:xfrm>
          <a:off x="276940" y="1614791"/>
          <a:ext cx="7330089" cy="444212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1"/>
          <p:cNvSpPr txBox="1">
            <a:spLocks noGrp="1"/>
          </p:cNvSpPr>
          <p:nvPr>
            <p:ph type="sldNum" idx="12"/>
          </p:nvPr>
        </p:nvSpPr>
        <p:spPr>
          <a:xfrm>
            <a:off x="267495" y="6393409"/>
            <a:ext cx="224625" cy="184666"/>
          </a:xfrm>
          <a:prstGeom prst="rect">
            <a:avLst/>
          </a:prstGeom>
          <a:noFill/>
          <a:ln>
            <a:noFill/>
          </a:ln>
        </p:spPr>
        <p:txBody>
          <a:bodyPr spcFirstLastPara="1" wrap="square" lIns="0" tIns="0" rIns="0" bIns="0" anchor="ctr" anchorCtr="0">
            <a:spAutoFit/>
          </a:bodyPr>
          <a:lstStyle/>
          <a:p>
            <a:pPr marL="0" lvl="0" indent="0" algn="l" rtl="0">
              <a:spcBef>
                <a:spcPts val="0"/>
              </a:spcBef>
              <a:spcAft>
                <a:spcPts val="0"/>
              </a:spcAft>
              <a:buNone/>
            </a:pPr>
            <a:fld id="{00000000-1234-1234-1234-123412341234}" type="slidenum">
              <a:rPr lang="en-GB"/>
              <a:t>8</a:t>
            </a:fld>
            <a:endParaRPr/>
          </a:p>
        </p:txBody>
      </p:sp>
      <p:sp>
        <p:nvSpPr>
          <p:cNvPr id="137" name="Google Shape;137;p21"/>
          <p:cNvSpPr txBox="1"/>
          <p:nvPr/>
        </p:nvSpPr>
        <p:spPr>
          <a:xfrm>
            <a:off x="263047" y="159657"/>
            <a:ext cx="11672888" cy="773613"/>
          </a:xfrm>
          <a:prstGeom prst="rect">
            <a:avLst/>
          </a:prstGeom>
          <a:noFill/>
          <a:ln>
            <a:noFill/>
          </a:ln>
        </p:spPr>
        <p:txBody>
          <a:bodyPr spcFirstLastPara="1" wrap="square" lIns="0" tIns="0" rIns="0" bIns="0" anchor="ctr" anchorCtr="0">
            <a:noAutofit/>
          </a:bodyPr>
          <a:lstStyle/>
          <a:p>
            <a:pPr marL="0" marR="0" lvl="0" indent="0" algn="l" rtl="0">
              <a:lnSpc>
                <a:spcPct val="110000"/>
              </a:lnSpc>
              <a:spcBef>
                <a:spcPts val="0"/>
              </a:spcBef>
              <a:spcAft>
                <a:spcPts val="0"/>
              </a:spcAft>
              <a:buClr>
                <a:schemeClr val="dk1"/>
              </a:buClr>
              <a:buSzPts val="2400"/>
              <a:buFont typeface="Calibri"/>
              <a:buNone/>
            </a:pPr>
            <a:r>
              <a:rPr lang="en-GB" sz="2400" b="1" i="0" u="none" strike="noStrike" cap="none">
                <a:solidFill>
                  <a:schemeClr val="dk1"/>
                </a:solidFill>
                <a:latin typeface="Calibri"/>
                <a:ea typeface="Calibri"/>
                <a:cs typeface="Calibri"/>
                <a:sym typeface="Calibri"/>
              </a:rPr>
              <a:t>Lower frequency of purchase in 2021 -- fewer buy drugs on a monthly basis or more often</a:t>
            </a:r>
            <a:endParaRPr/>
          </a:p>
        </p:txBody>
      </p:sp>
      <p:sp>
        <p:nvSpPr>
          <p:cNvPr id="138" name="Google Shape;138;p21"/>
          <p:cNvSpPr txBox="1"/>
          <p:nvPr/>
        </p:nvSpPr>
        <p:spPr>
          <a:xfrm>
            <a:off x="263047" y="6056919"/>
            <a:ext cx="11674257" cy="288316"/>
          </a:xfrm>
          <a:prstGeom prst="rect">
            <a:avLst/>
          </a:prstGeom>
          <a:noFill/>
          <a:ln>
            <a:noFill/>
          </a:ln>
        </p:spPr>
        <p:txBody>
          <a:bodyPr spcFirstLastPara="1" wrap="square" lIns="0" tIns="0" rIns="0" bIns="0" anchor="b" anchorCtr="0">
            <a:normAutofit/>
          </a:bodyPr>
          <a:lstStyle/>
          <a:p>
            <a:pPr marL="0" marR="0" lvl="0" indent="0" algn="l" rtl="0">
              <a:lnSpc>
                <a:spcPct val="110000"/>
              </a:lnSpc>
              <a:spcBef>
                <a:spcPts val="0"/>
              </a:spcBef>
              <a:spcAft>
                <a:spcPts val="0"/>
              </a:spcAft>
              <a:buClr>
                <a:schemeClr val="dk1"/>
              </a:buClr>
              <a:buSzPts val="1400"/>
              <a:buFont typeface="Calibri"/>
              <a:buNone/>
            </a:pPr>
            <a:r>
              <a:rPr lang="en-GB" sz="1400" b="0" i="1" u="none" strike="noStrike" cap="none">
                <a:solidFill>
                  <a:schemeClr val="dk1"/>
                </a:solidFill>
                <a:latin typeface="Calibri"/>
                <a:ea typeface="Calibri"/>
                <a:cs typeface="Calibri"/>
                <a:sym typeface="Calibri"/>
              </a:rPr>
              <a:t>N 2021: 221 interviews (have experienced drug shortages)</a:t>
            </a:r>
            <a:endParaRPr/>
          </a:p>
        </p:txBody>
      </p:sp>
      <p:graphicFrame>
        <p:nvGraphicFramePr>
          <p:cNvPr id="7" name="Plassholder for innhold 6">
            <a:extLst>
              <a:ext uri="{FF2B5EF4-FFF2-40B4-BE49-F238E27FC236}">
                <a16:creationId xmlns:a16="http://schemas.microsoft.com/office/drawing/2014/main" id="{28FE2358-C6CC-475A-8FDB-51F8E7B65D94}"/>
              </a:ext>
            </a:extLst>
          </p:cNvPr>
          <p:cNvGraphicFramePr>
            <a:graphicFrameLocks/>
          </p:cNvGraphicFramePr>
          <p:nvPr>
            <p:extLst>
              <p:ext uri="{D42A27DB-BD31-4B8C-83A1-F6EECF244321}">
                <p14:modId xmlns:p14="http://schemas.microsoft.com/office/powerpoint/2010/main" val="2203025392"/>
              </p:ext>
            </p:extLst>
          </p:nvPr>
        </p:nvGraphicFramePr>
        <p:xfrm>
          <a:off x="276225" y="1600200"/>
          <a:ext cx="5353050" cy="45259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Plassholder for innhold 6">
            <a:extLst>
              <a:ext uri="{FF2B5EF4-FFF2-40B4-BE49-F238E27FC236}">
                <a16:creationId xmlns:a16="http://schemas.microsoft.com/office/drawing/2014/main" id="{BDE0307D-7090-4A39-B64B-6613CEE5C252}"/>
              </a:ext>
            </a:extLst>
          </p:cNvPr>
          <p:cNvGraphicFramePr>
            <a:graphicFrameLocks/>
          </p:cNvGraphicFramePr>
          <p:nvPr>
            <p:extLst>
              <p:ext uri="{D42A27DB-BD31-4B8C-83A1-F6EECF244321}">
                <p14:modId xmlns:p14="http://schemas.microsoft.com/office/powerpoint/2010/main" val="1859567618"/>
              </p:ext>
            </p:extLst>
          </p:nvPr>
        </p:nvGraphicFramePr>
        <p:xfrm>
          <a:off x="6354414" y="1600200"/>
          <a:ext cx="5353050" cy="4525963"/>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2"/>
          <p:cNvSpPr txBox="1">
            <a:spLocks noGrp="1"/>
          </p:cNvSpPr>
          <p:nvPr>
            <p:ph type="sldNum" idx="12"/>
          </p:nvPr>
        </p:nvSpPr>
        <p:spPr>
          <a:xfrm>
            <a:off x="267495" y="6393409"/>
            <a:ext cx="224625" cy="184666"/>
          </a:xfrm>
          <a:prstGeom prst="rect">
            <a:avLst/>
          </a:prstGeom>
          <a:noFill/>
          <a:ln>
            <a:noFill/>
          </a:ln>
        </p:spPr>
        <p:txBody>
          <a:bodyPr spcFirstLastPara="1" wrap="square" lIns="0" tIns="0" rIns="0" bIns="0" anchor="ctr" anchorCtr="0">
            <a:spAutoFit/>
          </a:bodyPr>
          <a:lstStyle/>
          <a:p>
            <a:pPr marL="0" lvl="0" indent="0" algn="l" rtl="0">
              <a:spcBef>
                <a:spcPts val="0"/>
              </a:spcBef>
              <a:spcAft>
                <a:spcPts val="0"/>
              </a:spcAft>
              <a:buNone/>
            </a:pPr>
            <a:fld id="{00000000-1234-1234-1234-123412341234}" type="slidenum">
              <a:rPr lang="en-GB"/>
              <a:t>9</a:t>
            </a:fld>
            <a:endParaRPr/>
          </a:p>
        </p:txBody>
      </p:sp>
      <p:sp>
        <p:nvSpPr>
          <p:cNvPr id="146" name="Google Shape;146;p22"/>
          <p:cNvSpPr txBox="1">
            <a:spLocks noGrp="1"/>
          </p:cNvSpPr>
          <p:nvPr>
            <p:ph type="body" idx="1"/>
          </p:nvPr>
        </p:nvSpPr>
        <p:spPr>
          <a:xfrm>
            <a:off x="7412476" y="2795151"/>
            <a:ext cx="4439195" cy="1446109"/>
          </a:xfrm>
          <a:prstGeom prst="rect">
            <a:avLst/>
          </a:prstGeom>
          <a:solidFill>
            <a:schemeClr val="accent3"/>
          </a:solidFill>
          <a:ln>
            <a:noFill/>
          </a:ln>
        </p:spPr>
        <p:txBody>
          <a:bodyPr spcFirstLastPara="1" wrap="square" lIns="180000" tIns="180000" rIns="180000" bIns="180000" anchor="ctr" anchorCtr="0">
            <a:normAutofit/>
          </a:bodyPr>
          <a:lstStyle/>
          <a:p>
            <a:pPr marL="0" lvl="0" indent="0" algn="l" rtl="0">
              <a:lnSpc>
                <a:spcPct val="120000"/>
              </a:lnSpc>
              <a:spcBef>
                <a:spcPts val="0"/>
              </a:spcBef>
              <a:spcAft>
                <a:spcPts val="0"/>
              </a:spcAft>
              <a:buClr>
                <a:schemeClr val="dk1"/>
              </a:buClr>
              <a:buSzPts val="1750"/>
              <a:buNone/>
            </a:pPr>
            <a:r>
              <a:rPr lang="en-GB" sz="1400" b="0"/>
              <a:t>Drug shortages are connected to a very high degree to prescription-only drugs, for which 91% report that they have experienced shortages. Only 5% are exclusively over-the-counter drugs.</a:t>
            </a:r>
            <a:endParaRPr/>
          </a:p>
        </p:txBody>
      </p:sp>
      <p:sp>
        <p:nvSpPr>
          <p:cNvPr id="147" name="Google Shape;147;p22"/>
          <p:cNvSpPr txBox="1">
            <a:spLocks noGrp="1"/>
          </p:cNvSpPr>
          <p:nvPr>
            <p:ph type="body" idx="3"/>
          </p:nvPr>
        </p:nvSpPr>
        <p:spPr>
          <a:xfrm>
            <a:off x="263047" y="6056919"/>
            <a:ext cx="11674257" cy="288316"/>
          </a:xfrm>
          <a:prstGeom prst="rect">
            <a:avLst/>
          </a:prstGeom>
          <a:noFill/>
          <a:ln>
            <a:noFill/>
          </a:ln>
        </p:spPr>
        <p:txBody>
          <a:bodyPr spcFirstLastPara="1" wrap="square" lIns="0" tIns="0" rIns="0" bIns="0" anchor="b" anchorCtr="0">
            <a:normAutofit/>
          </a:bodyPr>
          <a:lstStyle/>
          <a:p>
            <a:pPr marL="0" lvl="0" indent="0" algn="l" rtl="0">
              <a:lnSpc>
                <a:spcPct val="110000"/>
              </a:lnSpc>
              <a:spcBef>
                <a:spcPts val="0"/>
              </a:spcBef>
              <a:spcAft>
                <a:spcPts val="0"/>
              </a:spcAft>
              <a:buClr>
                <a:schemeClr val="dk1"/>
              </a:buClr>
              <a:buSzPts val="1400"/>
              <a:buNone/>
            </a:pPr>
            <a:r>
              <a:rPr lang="en-GB"/>
              <a:t>N 2021: 221 interviews (have experienced drug shortages)</a:t>
            </a:r>
            <a:endParaRPr/>
          </a:p>
        </p:txBody>
      </p:sp>
      <p:sp>
        <p:nvSpPr>
          <p:cNvPr id="148" name="Google Shape;148;p22"/>
          <p:cNvSpPr txBox="1"/>
          <p:nvPr/>
        </p:nvSpPr>
        <p:spPr>
          <a:xfrm>
            <a:off x="263047" y="159657"/>
            <a:ext cx="11672888" cy="773613"/>
          </a:xfrm>
          <a:prstGeom prst="rect">
            <a:avLst/>
          </a:prstGeom>
          <a:noFill/>
          <a:ln>
            <a:noFill/>
          </a:ln>
        </p:spPr>
        <p:txBody>
          <a:bodyPr spcFirstLastPara="1" wrap="square" lIns="0" tIns="0" rIns="0" bIns="0" anchor="ctr" anchorCtr="0">
            <a:noAutofit/>
          </a:bodyPr>
          <a:lstStyle/>
          <a:p>
            <a:pPr marL="0" marR="0" lvl="0" indent="0" algn="l" rtl="0">
              <a:lnSpc>
                <a:spcPct val="110000"/>
              </a:lnSpc>
              <a:spcBef>
                <a:spcPts val="0"/>
              </a:spcBef>
              <a:spcAft>
                <a:spcPts val="0"/>
              </a:spcAft>
              <a:buClr>
                <a:schemeClr val="dk1"/>
              </a:buClr>
              <a:buSzPts val="2400"/>
              <a:buFont typeface="Calibri"/>
              <a:buNone/>
            </a:pPr>
            <a:r>
              <a:rPr lang="en-GB" sz="2400" b="1" i="0" u="none" strike="noStrike" cap="none">
                <a:solidFill>
                  <a:schemeClr val="dk1"/>
                </a:solidFill>
                <a:latin typeface="Calibri"/>
                <a:ea typeface="Calibri"/>
                <a:cs typeface="Calibri"/>
                <a:sym typeface="Calibri"/>
              </a:rPr>
              <a:t>9 of 10 report that they have experienced shortages for prescription drugs</a:t>
            </a:r>
            <a:endParaRPr/>
          </a:p>
        </p:txBody>
      </p:sp>
      <p:graphicFrame>
        <p:nvGraphicFramePr>
          <p:cNvPr id="7" name="Plassholder for diagram 8">
            <a:extLst>
              <a:ext uri="{FF2B5EF4-FFF2-40B4-BE49-F238E27FC236}">
                <a16:creationId xmlns:a16="http://schemas.microsoft.com/office/drawing/2014/main" id="{AA7417F3-E4DB-4753-952A-60B11433A4A1}"/>
              </a:ext>
            </a:extLst>
          </p:cNvPr>
          <p:cNvGraphicFramePr>
            <a:graphicFrameLocks noGrp="1"/>
          </p:cNvGraphicFramePr>
          <p:nvPr>
            <p:ph type="chart" sz="quarter" idx="4294967295"/>
            <p:extLst>
              <p:ext uri="{D42A27DB-BD31-4B8C-83A1-F6EECF244321}">
                <p14:modId xmlns:p14="http://schemas.microsoft.com/office/powerpoint/2010/main" val="3093318408"/>
              </p:ext>
            </p:extLst>
          </p:nvPr>
        </p:nvGraphicFramePr>
        <p:xfrm>
          <a:off x="242169" y="1585609"/>
          <a:ext cx="6985482" cy="437867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theme/theme1.xml><?xml version="1.0" encoding="utf-8"?>
<a:theme xmlns:a="http://schemas.openxmlformats.org/drawingml/2006/main" name="Office-tema">
  <a:themeElements>
    <a:clrScheme name="Egendefinert 2">
      <a:dk1>
        <a:srgbClr val="000000"/>
      </a:dk1>
      <a:lt1>
        <a:srgbClr val="FFFFFF"/>
      </a:lt1>
      <a:dk2>
        <a:srgbClr val="044169"/>
      </a:dk2>
      <a:lt2>
        <a:srgbClr val="FFFFFF"/>
      </a:lt2>
      <a:accent1>
        <a:srgbClr val="00ADC6"/>
      </a:accent1>
      <a:accent2>
        <a:srgbClr val="044169"/>
      </a:accent2>
      <a:accent3>
        <a:srgbClr val="A8D2BC"/>
      </a:accent3>
      <a:accent4>
        <a:srgbClr val="E6A31C"/>
      </a:accent4>
      <a:accent5>
        <a:srgbClr val="298087"/>
      </a:accent5>
      <a:accent6>
        <a:srgbClr val="E47B4E"/>
      </a:accent6>
      <a:hlink>
        <a:srgbClr val="10737B"/>
      </a:hlink>
      <a:folHlink>
        <a:srgbClr val="10737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1860</Words>
  <Application>Microsoft Office PowerPoint</Application>
  <PresentationFormat>Widescreen</PresentationFormat>
  <Paragraphs>140</Paragraphs>
  <Slides>19</Slides>
  <Notes>19</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19</vt:i4>
      </vt:variant>
    </vt:vector>
  </HeadingPairs>
  <TitlesOfParts>
    <vt:vector size="23" baseType="lpstr">
      <vt:lpstr>Arial</vt:lpstr>
      <vt:lpstr>Calibri</vt:lpstr>
      <vt:lpstr>Noto Sans Symbols</vt:lpstr>
      <vt:lpstr>Office-tema</vt:lpstr>
      <vt:lpstr>Drug Shortages in Norwegian Pharmacies</vt:lpstr>
      <vt:lpstr>Background and objectives</vt:lpstr>
      <vt:lpstr>Selection and method</vt:lpstr>
      <vt:lpstr>PowerPoint-presentasjon</vt:lpstr>
      <vt:lpstr>Main findings  </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 Shortages in Norwegian Apothecaries</dc:title>
  <dc:creator>Jens Tandberg</dc:creator>
  <cp:lastModifiedBy>Aysha Grönberg</cp:lastModifiedBy>
  <cp:revision>10</cp:revision>
  <dcterms:modified xsi:type="dcterms:W3CDTF">2022-02-09T07:36:40Z</dcterms:modified>
</cp:coreProperties>
</file>