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4"/>
  </p:sldMasterIdLst>
  <p:notesMasterIdLst>
    <p:notesMasterId r:id="rId24"/>
  </p:notesMasterIdLst>
  <p:sldIdLst>
    <p:sldId id="449" r:id="rId5"/>
    <p:sldId id="268" r:id="rId6"/>
    <p:sldId id="305" r:id="rId7"/>
    <p:sldId id="406" r:id="rId8"/>
    <p:sldId id="459" r:id="rId9"/>
    <p:sldId id="446" r:id="rId10"/>
    <p:sldId id="276" r:id="rId11"/>
    <p:sldId id="462" r:id="rId12"/>
    <p:sldId id="453" r:id="rId13"/>
    <p:sldId id="307" r:id="rId14"/>
    <p:sldId id="400" r:id="rId15"/>
    <p:sldId id="302" r:id="rId16"/>
    <p:sldId id="447" r:id="rId17"/>
    <p:sldId id="312" r:id="rId18"/>
    <p:sldId id="456" r:id="rId19"/>
    <p:sldId id="458" r:id="rId20"/>
    <p:sldId id="460" r:id="rId21"/>
    <p:sldId id="461" r:id="rId22"/>
    <p:sldId id="265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2">
          <p15:clr>
            <a:srgbClr val="A4A3A4"/>
          </p15:clr>
        </p15:guide>
        <p15:guide id="2" pos="7520">
          <p15:clr>
            <a:srgbClr val="A4A3A4"/>
          </p15:clr>
        </p15:guide>
        <p15:guide id="3" pos="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05E03E-108D-CCDC-0AC3-506F4C14327A}" name="Ida Lagos Andersen" initials="ILA" userId="S::ida.andersen@forbrukerradet.no::8fe2d21d-963e-4a11-8b95-a6b9a356525b" providerId="AD"/>
  <p188:author id="{BE640F9F-C223-51E5-9E99-7DC4478D50DE}" name="Siri Bjerkheim" initials="SB" userId="S::siri.bjerkheim@forbrukerradet.no::501d2108-4cf8-4e27-8e2c-2ea10753d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6FB"/>
    <a:srgbClr val="E7A41C"/>
    <a:srgbClr val="E06A22"/>
    <a:srgbClr val="00ADC6"/>
    <a:srgbClr val="10737B"/>
    <a:srgbClr val="009EBC"/>
    <a:srgbClr val="298088"/>
    <a:srgbClr val="76C9DD"/>
    <a:srgbClr val="FCE0B2"/>
    <a:srgbClr val="ECA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67898-FAEE-89EE-1E49-8484B7F20B0C}" v="9" dt="2022-11-10T08:30:24.793"/>
    <p1510:client id="{56F633B6-5FC8-4EBB-AB1F-718236778535}" v="7" dt="2022-11-07T14:24:46.608"/>
    <p1510:client id="{5FE1C585-4D68-451B-AC14-06B2F7BF8868}" v="24" dt="2022-11-08T10:22:00.971"/>
    <p1510:client id="{7A871171-4D9F-4549-8E32-8A5BCB903404}" v="468" dt="2022-11-07T14:21:09.345"/>
    <p1510:client id="{ECE820FE-3DC5-4BC8-9935-06C98EFEF478}" v="15" dt="2022-11-07T14:20:54.963"/>
    <p1510:client id="{F1913B32-4B6D-4E70-9444-9DD0C8A563C8}" v="611" dt="2022-11-08T11:33:29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>
        <p:guide orient="horz" pos="1242"/>
        <p:guide pos="7520"/>
        <p:guide pos="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8174326283215E-2"/>
          <c:y val="4.2462187001065098E-2"/>
          <c:w val="0.88806227253029646"/>
          <c:h val="0.87826309708871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'Ark1'!$A$3:$A$5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'Ark1'!$B$3:$B$5</c:f>
              <c:numCache>
                <c:formatCode>0%</c:formatCode>
                <c:ptCount val="2"/>
                <c:pt idx="0">
                  <c:v>0.23200000000000001</c:v>
                </c:pt>
                <c:pt idx="1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F-4246-B013-A0E4D5280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8503024"/>
        <c:axId val="578505976"/>
      </c:barChart>
      <c:catAx>
        <c:axId val="5785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5976"/>
        <c:crosses val="autoZero"/>
        <c:auto val="1"/>
        <c:lblAlgn val="ctr"/>
        <c:lblOffset val="100"/>
        <c:noMultiLvlLbl val="0"/>
      </c:catAx>
      <c:valAx>
        <c:axId val="57850597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2116938025247E-2"/>
          <c:y val="6.5936103417322312E-2"/>
          <c:w val="0.94249788306197479"/>
          <c:h val="0.84373574915635008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'Ark1'!$F$1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1.2E-2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F-4F49-8F76-D0F939194566}"/>
            </c:ext>
          </c:extLst>
        </c:ser>
        <c:ser>
          <c:idx val="3"/>
          <c:order val="1"/>
          <c:tx>
            <c:strRef>
              <c:f>'Ark1'!$E$1</c:f>
              <c:strCache>
                <c:ptCount val="1"/>
                <c:pt idx="0">
                  <c:v>Meget negativ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1.6E-2</c:v>
                </c:pt>
                <c:pt idx="1">
                  <c:v>7.0000000000000001E-3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C2-423F-870C-C7DEE755507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Litt negativ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0.05</c:v>
                </c:pt>
                <c:pt idx="1">
                  <c:v>3.6999999999999998E-2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2-423F-870C-C7DEE755507E}"/>
            </c:ext>
          </c:extLst>
        </c:ser>
        <c:ser>
          <c:idx val="1"/>
          <c:order val="3"/>
          <c:tx>
            <c:strRef>
              <c:f>'Ark1'!$C$1</c:f>
              <c:strCache>
                <c:ptCount val="1"/>
                <c:pt idx="0">
                  <c:v>Litt positiv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0.34799999999999998</c:v>
                </c:pt>
                <c:pt idx="1">
                  <c:v>0.25800000000000001</c:v>
                </c:pt>
                <c:pt idx="2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2-423F-870C-C7DEE755507E}"/>
            </c:ext>
          </c:extLst>
        </c:ser>
        <c:ser>
          <c:idx val="0"/>
          <c:order val="4"/>
          <c:tx>
            <c:strRef>
              <c:f>'Ark1'!$B$1</c:f>
              <c:strCache>
                <c:ptCount val="1"/>
                <c:pt idx="0">
                  <c:v>Meget positiv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0.57399999999999995</c:v>
                </c:pt>
                <c:pt idx="1">
                  <c:v>0.66900000000000004</c:v>
                </c:pt>
                <c:pt idx="2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8503352"/>
        <c:axId val="578503680"/>
      </c:barChart>
      <c:catAx>
        <c:axId val="57850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38673236625735E-2"/>
          <c:y val="6.5936140629889034E-2"/>
          <c:w val="0.94249788306197479"/>
          <c:h val="0.84373574915635008"/>
        </c:manualLayout>
      </c:layout>
      <c:barChart>
        <c:barDir val="bar"/>
        <c:grouping val="stacked"/>
        <c:varyColors val="0"/>
        <c:ser>
          <c:idx val="6"/>
          <c:order val="2"/>
          <c:tx>
            <c:strRef>
              <c:f>'Ark1'!$A$10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'Ark1'!$B$3:$D$3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'Ark1'!$B$10:$D$10</c:f>
              <c:numCache>
                <c:formatCode>0%</c:formatCode>
                <c:ptCount val="3"/>
                <c:pt idx="0">
                  <c:v>1.7504220980725876E-2</c:v>
                </c:pt>
                <c:pt idx="1">
                  <c:v>2.0893168228259377E-2</c:v>
                </c:pt>
                <c:pt idx="2">
                  <c:v>1.8983190475442974E-2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7-45F7-8615-B394FFFCFBA2}"/>
            </c:ext>
          </c:extLst>
        </c:ser>
        <c:ser>
          <c:idx val="5"/>
          <c:order val="3"/>
          <c:tx>
            <c:strRef>
              <c:f>'Ark1'!$A$9</c:f>
              <c:strCache>
                <c:ptCount val="1"/>
                <c:pt idx="0">
                  <c:v>Veldig negativ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'Ark1'!$B$3:$D$3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'Ark1'!$B$9:$D$9</c:f>
              <c:numCache>
                <c:formatCode>0%</c:formatCode>
                <c:ptCount val="3"/>
                <c:pt idx="0">
                  <c:v>8.9665563970792225E-3</c:v>
                </c:pt>
                <c:pt idx="1">
                  <c:v>2.1417840694878256E-2</c:v>
                </c:pt>
                <c:pt idx="2">
                  <c:v>1.4400417800468834E-2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97-45F7-8615-B394FFFCFBA2}"/>
            </c:ext>
          </c:extLst>
        </c:ser>
        <c:ser>
          <c:idx val="4"/>
          <c:order val="4"/>
          <c:tx>
            <c:strRef>
              <c:f>'Ark1'!$A$8</c:f>
              <c:strCache>
                <c:ptCount val="1"/>
                <c:pt idx="0">
                  <c:v>Litt negativ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'Ark1'!$B$3:$D$3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'Ark1'!$B$8:$D$8</c:f>
              <c:numCache>
                <c:formatCode>0%</c:formatCode>
                <c:ptCount val="3"/>
                <c:pt idx="0">
                  <c:v>7.8489227321269395E-2</c:v>
                </c:pt>
                <c:pt idx="1">
                  <c:v>3.364028961397017E-2</c:v>
                </c:pt>
                <c:pt idx="2">
                  <c:v>5.8916715300657743E-2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5F7-8615-B394FFFCFBA2}"/>
            </c:ext>
          </c:extLst>
        </c:ser>
        <c:ser>
          <c:idx val="3"/>
          <c:order val="5"/>
          <c:tx>
            <c:strRef>
              <c:f>'Ark1'!$A$7</c:f>
              <c:strCache>
                <c:ptCount val="1"/>
                <c:pt idx="0">
                  <c:v>Litt positiv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'Ark1'!$B$3:$D$3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'Ark1'!$B$7:$D$7</c:f>
              <c:numCache>
                <c:formatCode>0%</c:formatCode>
                <c:ptCount val="3"/>
                <c:pt idx="0">
                  <c:v>0.32733931283800982</c:v>
                </c:pt>
                <c:pt idx="1">
                  <c:v>0.24313588035985545</c:v>
                </c:pt>
                <c:pt idx="2">
                  <c:v>0.29059211706023219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5F7-8615-B394FFFCFBA2}"/>
            </c:ext>
          </c:extLst>
        </c:ser>
        <c:ser>
          <c:idx val="2"/>
          <c:order val="6"/>
          <c:tx>
            <c:strRef>
              <c:f>'Ark1'!$A$6</c:f>
              <c:strCache>
                <c:ptCount val="1"/>
                <c:pt idx="0">
                  <c:v>Meget positiv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'Ark1'!$B$3:$D$3</c:f>
              <c:strCache>
                <c:ptCount val="3"/>
                <c:pt idx="0">
                  <c:v>Mann</c:v>
                </c:pt>
                <c:pt idx="1">
                  <c:v>Kvinne</c:v>
                </c:pt>
                <c:pt idx="2">
                  <c:v>Total</c:v>
                </c:pt>
              </c:strCache>
            </c:strRef>
          </c:cat>
          <c:val>
            <c:numRef>
              <c:f>'Ark1'!$B$6:$D$6</c:f>
              <c:numCache>
                <c:formatCode>0%</c:formatCode>
                <c:ptCount val="3"/>
                <c:pt idx="0">
                  <c:v>0.56770068246291594</c:v>
                </c:pt>
                <c:pt idx="1">
                  <c:v>0.68091282110303775</c:v>
                </c:pt>
                <c:pt idx="2">
                  <c:v>0.61710755936319461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2-423F-870C-C7DEE75550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78503352"/>
        <c:axId val="578503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'Ark1'!$A$4</c15:sqref>
                        </c15:formulaRef>
                      </c:ext>
                    </c:extLst>
                    <c:strCache>
                      <c:ptCount val="1"/>
                      <c:pt idx="0">
                        <c:v>No. of cases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'Ark1'!$B$3:$D$3</c15:sqref>
                        </c15:formulaRef>
                      </c:ext>
                    </c:extLst>
                    <c:strCache>
                      <c:ptCount val="3"/>
                      <c:pt idx="0">
                        <c:v>Mann</c:v>
                      </c:pt>
                      <c:pt idx="1">
                        <c:v>Kvinne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536</c:v>
                      </c:pt>
                      <c:pt idx="1">
                        <c:v>492</c:v>
                      </c:pt>
                      <c:pt idx="2">
                        <c:v>1028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F812-4F56-BFAA-5FF5EB218D0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'Ark1'!$A$5</c15:sqref>
                        </c15:formulaRef>
                      </c:ext>
                    </c:extLst>
                    <c:strCache>
                      <c:ptCount val="1"/>
                      <c:pt idx="0">
                        <c:v>Description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'Ark1'!$B$3:$D$3</c15:sqref>
                        </c15:formulaRef>
                      </c:ext>
                    </c:extLst>
                    <c:strCache>
                      <c:ptCount val="3"/>
                      <c:pt idx="0">
                        <c:v>Mann</c:v>
                      </c:pt>
                      <c:pt idx="1">
                        <c:v>Kvinne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'Ark1'!$B$5:$D$5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592</c:v>
                      </c:pt>
                      <c:pt idx="1">
                        <c:v>459</c:v>
                      </c:pt>
                      <c:pt idx="2">
                        <c:v>1051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61C2-423F-870C-C7DEE755507E}"/>
                  </c:ext>
                </c:extLst>
              </c15:ser>
            </c15:filteredBarSeries>
          </c:ext>
        </c:extLst>
      </c:barChart>
      <c:catAx>
        <c:axId val="57850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38673236625735E-2"/>
          <c:y val="6.5936140629889034E-2"/>
          <c:w val="0.94249788306197479"/>
          <c:h val="0.84373574915635008"/>
        </c:manualLayout>
      </c:layout>
      <c:barChart>
        <c:barDir val="bar"/>
        <c:grouping val="stacked"/>
        <c:varyColors val="0"/>
        <c:ser>
          <c:idx val="6"/>
          <c:order val="2"/>
          <c:tx>
            <c:strRef>
              <c:f>'Ark1'!$A$12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'Ark1'!$B$5:$D$5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</c:strRef>
          </c:cat>
          <c:val>
            <c:numRef>
              <c:f>'Ark1'!$B$12:$D$12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80-4ABD-828E-EB3A4B30C54F}"/>
            </c:ext>
          </c:extLst>
        </c:ser>
        <c:ser>
          <c:idx val="5"/>
          <c:order val="3"/>
          <c:tx>
            <c:strRef>
              <c:f>'Ark1'!$A$11</c:f>
              <c:strCache>
                <c:ptCount val="1"/>
                <c:pt idx="0">
                  <c:v>Veldig negativ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'Ark1'!$B$5:$D$5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</c:strRef>
          </c:cat>
          <c:val>
            <c:numRef>
              <c:f>'Ark1'!$B$11:$D$11</c:f>
              <c:numCache>
                <c:formatCode>0%</c:formatCode>
                <c:ptCount val="3"/>
                <c:pt idx="0">
                  <c:v>0.03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80-4ABD-828E-EB3A4B30C54F}"/>
            </c:ext>
          </c:extLst>
        </c:ser>
        <c:ser>
          <c:idx val="4"/>
          <c:order val="4"/>
          <c:tx>
            <c:strRef>
              <c:f>'Ark1'!$A$10</c:f>
              <c:strCache>
                <c:ptCount val="1"/>
                <c:pt idx="0">
                  <c:v>Litt negativ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'Ark1'!$B$5:$D$5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</c:strRef>
          </c:cat>
          <c:val>
            <c:numRef>
              <c:f>'Ark1'!$B$10:$D$10</c:f>
              <c:numCache>
                <c:formatCode>0%</c:formatCode>
                <c:ptCount val="3"/>
                <c:pt idx="0">
                  <c:v>0.09</c:v>
                </c:pt>
                <c:pt idx="1">
                  <c:v>0.05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80-4ABD-828E-EB3A4B30C54F}"/>
            </c:ext>
          </c:extLst>
        </c:ser>
        <c:ser>
          <c:idx val="3"/>
          <c:order val="5"/>
          <c:tx>
            <c:strRef>
              <c:f>'Ark1'!$A$9</c:f>
              <c:strCache>
                <c:ptCount val="1"/>
                <c:pt idx="0">
                  <c:v>Litt positiv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'Ark1'!$B$5:$D$5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</c:strRef>
          </c:cat>
          <c:val>
            <c:numRef>
              <c:f>'Ark1'!$B$9:$D$9</c:f>
              <c:numCache>
                <c:formatCode>0%</c:formatCode>
                <c:ptCount val="3"/>
                <c:pt idx="0">
                  <c:v>0.23</c:v>
                </c:pt>
                <c:pt idx="1">
                  <c:v>0.28999999999999998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0-4ABD-828E-EB3A4B30C54F}"/>
            </c:ext>
          </c:extLst>
        </c:ser>
        <c:ser>
          <c:idx val="2"/>
          <c:order val="6"/>
          <c:tx>
            <c:strRef>
              <c:f>'Ark1'!$A$8</c:f>
              <c:strCache>
                <c:ptCount val="1"/>
                <c:pt idx="0">
                  <c:v>Meget positiv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'Ark1'!$B$5:$D$5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</c:strRef>
          </c:cat>
          <c:val>
            <c:numRef>
              <c:f>'Ark1'!$B$8:$D$8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2-423F-870C-C7DEE75550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78503352"/>
        <c:axId val="578503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'Ark1'!$A$6</c15:sqref>
                        </c15:formulaRef>
                      </c:ext>
                    </c:extLst>
                    <c:strCache>
                      <c:ptCount val="1"/>
                      <c:pt idx="0">
                        <c:v>No. of cases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'Ark1'!$B$5:$D$5</c15:sqref>
                        </c15:formulaRef>
                      </c:ext>
                    </c:extLst>
                    <c:strCache>
                      <c:ptCount val="3"/>
                      <c:pt idx="0">
                        <c:v>Nei</c:v>
                      </c:pt>
                      <c:pt idx="1">
                        <c:v>Ja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'Ark1'!$B$6:$D$6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109</c:v>
                      </c:pt>
                      <c:pt idx="1">
                        <c:v>868</c:v>
                      </c:pt>
                      <c:pt idx="2">
                        <c:v>1028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F812-4F56-BFAA-5FF5EB218D0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'Ark1'!$A$7</c15:sqref>
                        </c15:formulaRef>
                      </c:ext>
                    </c:extLst>
                    <c:strCache>
                      <c:ptCount val="1"/>
                      <c:pt idx="0">
                        <c:v>Description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'Ark1'!$B$5:$D$5</c15:sqref>
                        </c15:formulaRef>
                      </c:ext>
                    </c:extLst>
                    <c:strCache>
                      <c:ptCount val="3"/>
                      <c:pt idx="0">
                        <c:v>Nei</c:v>
                      </c:pt>
                      <c:pt idx="1">
                        <c:v>Ja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'Ark1'!$B$7:$D$7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112</c:v>
                      </c:pt>
                      <c:pt idx="1">
                        <c:v>885</c:v>
                      </c:pt>
                      <c:pt idx="2">
                        <c:v>1051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61C2-423F-870C-C7DEE755507E}"/>
                  </c:ext>
                </c:extLst>
              </c15:ser>
            </c15:filteredBarSeries>
          </c:ext>
        </c:extLst>
      </c:barChart>
      <c:catAx>
        <c:axId val="57850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220241286009643"/>
          <c:y val="2.9878205143285992E-2"/>
          <c:w val="0.47559508704634568"/>
          <c:h val="7.6428213495067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38742796587879E-2"/>
          <c:y val="6.2201364986978279E-2"/>
          <c:w val="0.94249788306197479"/>
          <c:h val="0.84373574915635008"/>
        </c:manualLayout>
      </c:layout>
      <c:barChart>
        <c:barDir val="bar"/>
        <c:grouping val="stacked"/>
        <c:varyColors val="0"/>
        <c:ser>
          <c:idx val="6"/>
          <c:order val="2"/>
          <c:tx>
            <c:strRef>
              <c:f>'Ark1'!$A$12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'Ark1'!$B$5:$E$5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  <c:extLst/>
            </c:strRef>
          </c:cat>
          <c:val>
            <c:numRef>
              <c:f>'Ark1'!$B$12:$E$12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6CC-4AC0-B793-3C46008783B1}"/>
            </c:ext>
          </c:extLst>
        </c:ser>
        <c:ser>
          <c:idx val="5"/>
          <c:order val="3"/>
          <c:tx>
            <c:strRef>
              <c:f>'Ark1'!$A$11</c:f>
              <c:strCache>
                <c:ptCount val="1"/>
                <c:pt idx="0">
                  <c:v>Veldig negativ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'Ark1'!$B$5:$E$5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  <c:extLst/>
            </c:strRef>
          </c:cat>
          <c:val>
            <c:numRef>
              <c:f>'Ark1'!$B$11:$E$11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6CC-4AC0-B793-3C46008783B1}"/>
            </c:ext>
          </c:extLst>
        </c:ser>
        <c:ser>
          <c:idx val="4"/>
          <c:order val="4"/>
          <c:tx>
            <c:strRef>
              <c:f>'Ark1'!$A$10</c:f>
              <c:strCache>
                <c:ptCount val="1"/>
                <c:pt idx="0">
                  <c:v>Litt negativ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'Ark1'!$B$5:$E$5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  <c:extLst/>
            </c:strRef>
          </c:cat>
          <c:val>
            <c:numRef>
              <c:f>'Ark1'!$B$10:$E$10</c:f>
              <c:numCache>
                <c:formatCode>0%</c:formatCode>
                <c:ptCount val="3"/>
                <c:pt idx="0">
                  <c:v>0.08</c:v>
                </c:pt>
                <c:pt idx="1">
                  <c:v>0.04</c:v>
                </c:pt>
                <c:pt idx="2">
                  <c:v>0.06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6CC-4AC0-B793-3C46008783B1}"/>
            </c:ext>
          </c:extLst>
        </c:ser>
        <c:ser>
          <c:idx val="3"/>
          <c:order val="5"/>
          <c:tx>
            <c:strRef>
              <c:f>'Ark1'!$A$9</c:f>
              <c:strCache>
                <c:ptCount val="1"/>
                <c:pt idx="0">
                  <c:v>Litt positiv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'Ark1'!$B$5:$E$5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  <c:extLst/>
            </c:strRef>
          </c:cat>
          <c:val>
            <c:numRef>
              <c:f>'Ark1'!$B$9:$E$9</c:f>
              <c:numCache>
                <c:formatCode>0%</c:formatCode>
                <c:ptCount val="3"/>
                <c:pt idx="0">
                  <c:v>0.34</c:v>
                </c:pt>
                <c:pt idx="1">
                  <c:v>0.24</c:v>
                </c:pt>
                <c:pt idx="2">
                  <c:v>0.28999999999999998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6CC-4AC0-B793-3C46008783B1}"/>
            </c:ext>
          </c:extLst>
        </c:ser>
        <c:ser>
          <c:idx val="2"/>
          <c:order val="6"/>
          <c:tx>
            <c:strRef>
              <c:f>'Ark1'!$A$8</c:f>
              <c:strCache>
                <c:ptCount val="1"/>
                <c:pt idx="0">
                  <c:v>Meget positiv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'Ark1'!$B$5:$E$5</c:f>
              <c:strCache>
                <c:ptCount val="3"/>
                <c:pt idx="0">
                  <c:v>Nei</c:v>
                </c:pt>
                <c:pt idx="1">
                  <c:v>Ja</c:v>
                </c:pt>
                <c:pt idx="2">
                  <c:v>Total</c:v>
                </c:pt>
              </c:strCache>
              <c:extLst/>
            </c:strRef>
          </c:cat>
          <c:val>
            <c:numRef>
              <c:f>'Ark1'!$B$8:$E$8</c:f>
              <c:numCache>
                <c:formatCode>0%</c:formatCode>
                <c:ptCount val="3"/>
                <c:pt idx="0">
                  <c:v>0.53</c:v>
                </c:pt>
                <c:pt idx="1">
                  <c:v>0.7</c:v>
                </c:pt>
                <c:pt idx="2">
                  <c:v>0.62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6CC-4AC0-B793-3C46008783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78503352"/>
        <c:axId val="578503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'Ark1'!$A$6</c15:sqref>
                        </c15:formulaRef>
                      </c:ext>
                    </c:extLst>
                    <c:strCache>
                      <c:ptCount val="1"/>
                      <c:pt idx="0">
                        <c:v>No. of cases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'Ark1'!$B$5:$E$5</c15:sqref>
                        </c15:formulaRef>
                      </c:ext>
                    </c:extLst>
                    <c:strCache>
                      <c:ptCount val="3"/>
                      <c:pt idx="0">
                        <c:v>Nei</c:v>
                      </c:pt>
                      <c:pt idx="1">
                        <c:v>Ja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'Ark1'!$B$6:$E$6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353</c:v>
                      </c:pt>
                      <c:pt idx="1">
                        <c:v>576</c:v>
                      </c:pt>
                      <c:pt idx="2">
                        <c:v>1028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F812-4F56-BFAA-5FF5EB218D0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'Ark1'!$A$7</c15:sqref>
                        </c15:formulaRef>
                      </c:ext>
                    </c:extLst>
                    <c:strCache>
                      <c:ptCount val="1"/>
                      <c:pt idx="0">
                        <c:v>Description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'Ark1'!$B$5:$E$5</c15:sqref>
                        </c15:formulaRef>
                      </c:ext>
                    </c:extLst>
                    <c:strCache>
                      <c:ptCount val="3"/>
                      <c:pt idx="0">
                        <c:v>Nei</c:v>
                      </c:pt>
                      <c:pt idx="1">
                        <c:v>Ja</c:v>
                      </c:pt>
                      <c:pt idx="2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'Ark1'!$B$7:$E$7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366</c:v>
                      </c:pt>
                      <c:pt idx="1">
                        <c:v>586</c:v>
                      </c:pt>
                      <c:pt idx="2">
                        <c:v>1051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96CC-4AC0-B793-3C46008783B1}"/>
                  </c:ext>
                </c:extLst>
              </c15:ser>
            </c15:filteredBarSeries>
          </c:ext>
        </c:extLst>
      </c:barChart>
      <c:catAx>
        <c:axId val="57850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27317122691965E-2"/>
          <c:y val="4.5430524654848946E-2"/>
          <c:w val="0.88806227253029646"/>
          <c:h val="0.878263097088715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'Ark2'!$B$1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'Ark2'!$B$2:$B$3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F-4246-B013-A0E4D5280F96}"/>
            </c:ext>
          </c:extLst>
        </c:ser>
        <c:ser>
          <c:idx val="2"/>
          <c:order val="2"/>
          <c:tx>
            <c:strRef>
              <c:f>'Ark2'!$C$1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'Ark2'!$C$2:$C$3</c:f>
              <c:numCache>
                <c:formatCode>0%</c:formatCode>
                <c:ptCount val="2"/>
                <c:pt idx="0">
                  <c:v>0.44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E2-462B-B8D6-98C3547869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78503024"/>
        <c:axId val="578505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'Ark2'!$A$1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4019-49F3-8881-DCA2F57011F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'Ark2'!$A$2:$A$3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'Ark2'!$A$2:$A$3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2019</c:v>
                      </c:pt>
                      <c:pt idx="1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CBF-4246-B013-A0E4D5280F96}"/>
                  </c:ext>
                </c:extLst>
              </c15:ser>
            </c15:filteredBarSeries>
          </c:ext>
        </c:extLst>
      </c:barChart>
      <c:catAx>
        <c:axId val="5785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5976"/>
        <c:crosses val="autoZero"/>
        <c:auto val="1"/>
        <c:lblAlgn val="ctr"/>
        <c:lblOffset val="100"/>
        <c:noMultiLvlLbl val="0"/>
      </c:catAx>
      <c:valAx>
        <c:axId val="578505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88107964370083E-2"/>
          <c:y val="3.7638613269229439E-2"/>
          <c:w val="0.84982062708046202"/>
          <c:h val="0.883981726648607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Under 30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'Ark1'!$B$2:$C$2</c:f>
              <c:numCache>
                <c:formatCode>0%</c:formatCode>
                <c:ptCount val="2"/>
                <c:pt idx="0">
                  <c:v>0.2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8-4BBC-BC45-559D5BE0E66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30-39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'Ark1'!$B$3:$C$3</c:f>
              <c:numCache>
                <c:formatCode>0%</c:formatCode>
                <c:ptCount val="2"/>
                <c:pt idx="0">
                  <c:v>0.2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B-4485-B483-D338418DBDD9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40-49 år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'Ark1'!$B$4:$C$4</c:f>
              <c:numCache>
                <c:formatCode>0%</c:formatCode>
                <c:ptCount val="2"/>
                <c:pt idx="0">
                  <c:v>0.17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E-4ABF-8AA9-F10B8BC7C748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50-59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'Ark1'!$B$5:$C$5</c:f>
              <c:numCache>
                <c:formatCode>0%</c:formatCode>
                <c:ptCount val="2"/>
                <c:pt idx="0">
                  <c:v>0.19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DE-4ABF-8AA9-F10B8BC7C748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60 år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'Ark1'!$B$6:$C$6</c:f>
              <c:numCache>
                <c:formatCode>0%</c:formatCode>
                <c:ptCount val="2"/>
                <c:pt idx="0">
                  <c:v>0.25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DE-4ABF-8AA9-F10B8BC7C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66108096"/>
        <c:axId val="766109080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'Ark1'!$A$7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'Ark1'!$B$1:$C$1</c15:sqref>
                        </c15:formulaRef>
                      </c:ext>
                    </c:extLst>
                    <c:strCache>
                      <c:ptCount val="2"/>
                      <c:pt idx="0">
                        <c:v>2019</c:v>
                      </c:pt>
                      <c:pt idx="1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'Ark1'!$B$7:$C$7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1DE-4ABF-8AA9-F10B8BC7C748}"/>
                  </c:ext>
                </c:extLst>
              </c15:ser>
            </c15:filteredBarSeries>
          </c:ext>
        </c:extLst>
      </c:barChart>
      <c:catAx>
        <c:axId val="7661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6109080"/>
        <c:crosses val="autoZero"/>
        <c:auto val="1"/>
        <c:lblAlgn val="ctr"/>
        <c:lblOffset val="100"/>
        <c:noMultiLvlLbl val="0"/>
      </c:catAx>
      <c:valAx>
        <c:axId val="766109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610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53371950454765E-2"/>
          <c:y val="4.1878866771336558E-2"/>
          <c:w val="0.78310560334340573"/>
          <c:h val="0.879935446140610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Østlandet ekskl. Oslo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'Ark1'!$B$2:$C$2</c:f>
              <c:numCache>
                <c:formatCode>0%</c:formatCode>
                <c:ptCount val="2"/>
                <c:pt idx="0">
                  <c:v>0.38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8-4BBC-BC45-559D5BE0E66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Oslo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'Ark1'!$B$3:$C$3</c:f>
              <c:numCache>
                <c:formatCode>0%</c:formatCode>
                <c:ptCount val="2"/>
                <c:pt idx="0">
                  <c:v>0.09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B9B-8A59-F5DDDAE3883D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Vestlandet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'Ark1'!$B$4:$C$4</c:f>
              <c:numCache>
                <c:formatCode>0%</c:formatCode>
                <c:ptCount val="2"/>
                <c:pt idx="0">
                  <c:v>0.18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E-4B74-ABEF-4C43F7DFE562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Midt-Norge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'Ark1'!$B$5:$C$5</c:f>
              <c:numCache>
                <c:formatCode>0%</c:formatCode>
                <c:ptCount val="2"/>
                <c:pt idx="0">
                  <c:v>0.19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E-4B74-ABEF-4C43F7DFE562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Nord-Norge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'Ark1'!$B$6:$C$6</c:f>
              <c:numCache>
                <c:formatCode>0%</c:formatCode>
                <c:ptCount val="2"/>
                <c:pt idx="0">
                  <c:v>0.11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E-4B74-ABEF-4C43F7DFE562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Sørlandet inkl. Telemark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'Ark1'!$B$7:$C$7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4E-4B74-ABEF-4C43F7DFE5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66108096"/>
        <c:axId val="766109080"/>
      </c:barChart>
      <c:catAx>
        <c:axId val="7661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6109080"/>
        <c:crosses val="autoZero"/>
        <c:auto val="1"/>
        <c:lblAlgn val="ctr"/>
        <c:lblOffset val="100"/>
        <c:noMultiLvlLbl val="0"/>
      </c:catAx>
      <c:valAx>
        <c:axId val="76610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610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2116938025247E-2"/>
          <c:y val="6.5936103417322312E-2"/>
          <c:w val="0.94249788306197479"/>
          <c:h val="0.8437357491563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4-453A-B483-892FCD1FB1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4-453A-B483-892FCD1FB1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Husker ikke</c:v>
                </c:pt>
              </c:strCache>
              <c:extLst/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</c:v>
                </c:pt>
                <c:pt idx="1">
                  <c:v>8.4000000000000005E-2</c:v>
                </c:pt>
                <c:pt idx="2">
                  <c:v>2.1000000000000001E-2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Husker ikke</c:v>
                </c:pt>
              </c:strCache>
              <c:extLst/>
            </c:strRef>
          </c:cat>
          <c:val>
            <c:numRef>
              <c:f>'Ark1'!$C$2:$C$6</c:f>
              <c:numCache>
                <c:formatCode>0%</c:formatCode>
                <c:ptCount val="3"/>
                <c:pt idx="0">
                  <c:v>0.84</c:v>
                </c:pt>
                <c:pt idx="1">
                  <c:v>0.11</c:v>
                </c:pt>
                <c:pt idx="2">
                  <c:v>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943-42CA-98A2-3FC07849F2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8503352"/>
        <c:axId val="578503680"/>
      </c:barChart>
      <c:catAx>
        <c:axId val="5785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12-4F56-BFAA-5FF5EB218D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'Ark1'!$B$2:$C$2</c:f>
              <c:numCache>
                <c:formatCode>0%</c:formatCode>
                <c:ptCount val="2"/>
                <c:pt idx="0">
                  <c:v>5.7000000000000002E-2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B-4108-ADB7-B1FCD9F60A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'Ark1'!$B$3:$C$3</c:f>
              <c:numCache>
                <c:formatCode>0%</c:formatCode>
                <c:ptCount val="2"/>
                <c:pt idx="0">
                  <c:v>0.105</c:v>
                </c:pt>
                <c:pt idx="1">
                  <c:v>0.11251396936588329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7-47FC-9104-5BD531ABBF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8503352"/>
        <c:axId val="578503680"/>
      </c:barChart>
      <c:catAx>
        <c:axId val="5785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AD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9-4500-B0C9-350032351AB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33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1F9-4500-B0C9-350032351AB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D87-41F2-B3B5-0989C6C45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'Ark2'!$A$1:$A$4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Husker ikke</c:v>
                </c:pt>
              </c:strCache>
            </c:strRef>
          </c:cat>
          <c:val>
            <c:numRef>
              <c:f>'Ark2'!$B$1:$B$4</c:f>
              <c:numCache>
                <c:formatCode>0%</c:formatCode>
                <c:ptCount val="3"/>
                <c:pt idx="0">
                  <c:v>0.57100000000000006</c:v>
                </c:pt>
                <c:pt idx="1">
                  <c:v>0.32300000000000001</c:v>
                </c:pt>
                <c:pt idx="2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ser>
          <c:idx val="1"/>
          <c:order val="1"/>
          <c:tx>
            <c:strRef>
              <c:f>'Ark2'!$C$1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'Ark2'!$A$1:$A$4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Husker ikke</c:v>
                </c:pt>
              </c:strCache>
            </c:strRef>
          </c:cat>
          <c:val>
            <c:numRef>
              <c:f>'Ark2'!$C$1:$C$4</c:f>
              <c:numCache>
                <c:formatCode>0%</c:formatCode>
                <c:ptCount val="3"/>
                <c:pt idx="0">
                  <c:v>0.55739053546856498</c:v>
                </c:pt>
                <c:pt idx="1">
                  <c:v>0.34803226157809902</c:v>
                </c:pt>
                <c:pt idx="2">
                  <c:v>9.4577202953331496E-2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3-40A5-874A-D56045AE5A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8503352"/>
        <c:axId val="578503680"/>
      </c:barChart>
      <c:catAx>
        <c:axId val="5785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12-4F56-BFAA-5FF5EB218D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'Ark1'!$B$2:$C$2</c:f>
              <c:numCache>
                <c:formatCode>0%</c:formatCode>
                <c:ptCount val="2"/>
                <c:pt idx="0">
                  <c:v>0.21</c:v>
                </c:pt>
                <c:pt idx="1">
                  <c:v>0.22475490580745094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C5-4701-A82F-81081F0B03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'Ark1'!$B$1:$C$1</c:f>
              <c:strCache>
                <c:ptCount val="2"/>
                <c:pt idx="0">
                  <c:v>2019</c:v>
                </c:pt>
                <c:pt idx="1">
                  <c:v>2022</c:v>
                </c:pt>
              </c:strCache>
            </c:strRef>
          </c:cat>
          <c:val>
            <c:numRef>
              <c:f>'Ark1'!$B$3:$C$3</c:f>
              <c:numCache>
                <c:formatCode>0%</c:formatCode>
                <c:ptCount val="2"/>
                <c:pt idx="0">
                  <c:v>0.41</c:v>
                </c:pt>
                <c:pt idx="1">
                  <c:v>0.44349067637133593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2E-4CBD-8F5D-7085EE89F2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8503352"/>
        <c:axId val="578503680"/>
      </c:barChart>
      <c:catAx>
        <c:axId val="5785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b-NO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2116938025247E-2"/>
          <c:y val="6.5936103417322312E-2"/>
          <c:w val="0.94249788306197479"/>
          <c:h val="0.84373574915635008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'Ark1'!$F$1</c:f>
              <c:strCache>
                <c:ptCount val="1"/>
                <c:pt idx="0">
                  <c:v>Husker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'Ark1'!$F$2:$F$3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F-4F49-8F76-D0F939194566}"/>
            </c:ext>
          </c:extLst>
        </c:ser>
        <c:ser>
          <c:idx val="3"/>
          <c:order val="1"/>
          <c:tx>
            <c:strRef>
              <c:f>'Ark1'!$E$1</c:f>
              <c:strCache>
                <c:ptCount val="1"/>
                <c:pt idx="0">
                  <c:v>Meget negativ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1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E8F-4230-A6A5-CDE4DAE296A9}"/>
                </c:ext>
              </c:extLst>
            </c:dLbl>
            <c:dLbl>
              <c:idx val="1"/>
              <c:layout>
                <c:manualLayout>
                  <c:x val="4.431459840636678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C6-4E3E-8121-40C3E8CE7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'Ark1'!$E$2:$E$3</c:f>
              <c:numCache>
                <c:formatCode>0%</c:formatCode>
                <c:ptCount val="2"/>
                <c:pt idx="0">
                  <c:v>1.2E-2</c:v>
                </c:pt>
                <c:pt idx="1">
                  <c:v>0.01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1C2-423F-870C-C7DEE755507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Litt negativ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'Ark1'!$D$2:$D$3</c:f>
              <c:numCache>
                <c:formatCode>0%</c:formatCode>
                <c:ptCount val="2"/>
                <c:pt idx="0">
                  <c:v>4.3999999999999997E-2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2-423F-870C-C7DEE755507E}"/>
            </c:ext>
          </c:extLst>
        </c:ser>
        <c:ser>
          <c:idx val="1"/>
          <c:order val="3"/>
          <c:tx>
            <c:strRef>
              <c:f>'Ark1'!$C$1</c:f>
              <c:strCache>
                <c:ptCount val="1"/>
                <c:pt idx="0">
                  <c:v>Litt positiv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'Ark1'!$C$2:$C$3</c:f>
              <c:numCache>
                <c:formatCode>0%</c:formatCode>
                <c:ptCount val="2"/>
                <c:pt idx="0">
                  <c:v>0.308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2-423F-870C-C7DEE755507E}"/>
            </c:ext>
          </c:extLst>
        </c:ser>
        <c:ser>
          <c:idx val="0"/>
          <c:order val="4"/>
          <c:tx>
            <c:strRef>
              <c:f>'Ark1'!$B$1</c:f>
              <c:strCache>
                <c:ptCount val="1"/>
                <c:pt idx="0">
                  <c:v>Meget positiv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82-4B57-A5C6-FD41385969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'Ark1'!$B$2:$B$3</c:f>
              <c:numCache>
                <c:formatCode>0%</c:formatCode>
                <c:ptCount val="2"/>
                <c:pt idx="0">
                  <c:v>0.61599999999999999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4F56-BFAA-5FF5EB218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8503352"/>
        <c:axId val="578503680"/>
      </c:barChart>
      <c:catAx>
        <c:axId val="57850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680"/>
        <c:crosses val="autoZero"/>
        <c:auto val="1"/>
        <c:lblAlgn val="ctr"/>
        <c:lblOffset val="100"/>
        <c:noMultiLvlLbl val="0"/>
      </c:catAx>
      <c:valAx>
        <c:axId val="5785036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5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A51D-556B-4950-8267-D53B8AAC62E5}" type="datetimeFigureOut">
              <a:rPr lang="nb-NO" smtClean="0"/>
              <a:t>16.11.2022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3292-68F4-4D89-BCC3-0CD3AAFE39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47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35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6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22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16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53292-68F4-4D89-BCC3-0CD3AAFE39B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0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41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97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23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37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38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1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54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3292-68F4-4D89-BCC3-0CD3AAFE39B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18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orisontalt d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8DC10275-54E8-9D4D-8073-A315D7ED30F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63047" y="1821542"/>
            <a:ext cx="11686783" cy="41780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60B4071-7B4E-0E40-9F63-1918291637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047" y="6056919"/>
            <a:ext cx="11674257" cy="2883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i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Antall intervju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76A8BACA-75F8-BE45-A803-D81A53A8E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678" y="990615"/>
            <a:ext cx="11674257" cy="71481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0">
                <a:latin typeface="+mn-lt"/>
              </a:defRPr>
            </a:lvl1pPr>
          </a:lstStyle>
          <a:p>
            <a:r>
              <a:rPr lang="nb-NO"/>
              <a:t>Spørsmål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948B6FB0-867F-0E4B-BB67-4E6D591913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047" y="159657"/>
            <a:ext cx="11672888" cy="7736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nb-NO"/>
              <a:t>Hovedfunn</a:t>
            </a:r>
          </a:p>
        </p:txBody>
      </p:sp>
    </p:spTree>
    <p:extLst>
      <p:ext uri="{BB962C8B-B14F-4D97-AF65-F5344CB8AC3E}">
        <p14:creationId xmlns:p14="http://schemas.microsoft.com/office/powerpoint/2010/main" val="131477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BF44F98C-CF71-E649-884C-2BD1E3377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5D5578A-98AE-8E48-925E-1130534394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på ikonet for å legge til et bilde. </a:t>
            </a:r>
            <a:br>
              <a:rPr lang="nb-NO"/>
            </a:br>
            <a:r>
              <a:rPr lang="nb-NO"/>
              <a:t>Hent bilder i bildebanken vår – </a:t>
            </a:r>
            <a:r>
              <a:rPr lang="nb-NO" err="1"/>
              <a:t>skyfish.com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2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tekst 30"/>
          <p:cNvSpPr>
            <a:spLocks noGrp="1"/>
          </p:cNvSpPr>
          <p:nvPr>
            <p:ph type="body" idx="12"/>
          </p:nvPr>
        </p:nvSpPr>
        <p:spPr>
          <a:xfrm>
            <a:off x="2023532" y="1819792"/>
            <a:ext cx="8034868" cy="823198"/>
          </a:xfrm>
          <a:custGeom>
            <a:avLst/>
            <a:gdLst>
              <a:gd name="connsiteX0" fmla="*/ 0 w 8034868"/>
              <a:gd name="connsiteY0" fmla="*/ 0 h 823198"/>
              <a:gd name="connsiteX1" fmla="*/ 8034868 w 8034868"/>
              <a:gd name="connsiteY1" fmla="*/ 0 h 823198"/>
              <a:gd name="connsiteX2" fmla="*/ 8034868 w 8034868"/>
              <a:gd name="connsiteY2" fmla="*/ 699653 h 823198"/>
              <a:gd name="connsiteX3" fmla="*/ 4164978 w 8034868"/>
              <a:gd name="connsiteY3" fmla="*/ 699653 h 823198"/>
              <a:gd name="connsiteX4" fmla="*/ 4041433 w 8034868"/>
              <a:gd name="connsiteY4" fmla="*/ 823198 h 823198"/>
              <a:gd name="connsiteX5" fmla="*/ 3917889 w 8034868"/>
              <a:gd name="connsiteY5" fmla="*/ 699653 h 823198"/>
              <a:gd name="connsiteX6" fmla="*/ 0 w 8034868"/>
              <a:gd name="connsiteY6" fmla="*/ 699653 h 82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4868" h="823198">
                <a:moveTo>
                  <a:pt x="0" y="0"/>
                </a:moveTo>
                <a:lnTo>
                  <a:pt x="8034868" y="0"/>
                </a:lnTo>
                <a:lnTo>
                  <a:pt x="8034868" y="699653"/>
                </a:lnTo>
                <a:lnTo>
                  <a:pt x="4164978" y="699653"/>
                </a:lnTo>
                <a:lnTo>
                  <a:pt x="4041433" y="823198"/>
                </a:lnTo>
                <a:lnTo>
                  <a:pt x="3917889" y="699653"/>
                </a:lnTo>
                <a:lnTo>
                  <a:pt x="0" y="699653"/>
                </a:lnTo>
                <a:close/>
              </a:path>
            </a:pathLst>
          </a:custGeom>
          <a:solidFill>
            <a:srgbClr val="00ADC6">
              <a:alpha val="80000"/>
            </a:srgbClr>
          </a:solidFill>
        </p:spPr>
        <p:txBody>
          <a:bodyPr wrap="square" lIns="91440" tIns="45720" rIns="91440" bIns="252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35"/>
          <p:cNvSpPr>
            <a:spLocks noGrp="1"/>
          </p:cNvSpPr>
          <p:nvPr>
            <p:ph type="body" sz="quarter" idx="14" hasCustomPrompt="1"/>
          </p:nvPr>
        </p:nvSpPr>
        <p:spPr>
          <a:xfrm>
            <a:off x="2023550" y="3898662"/>
            <a:ext cx="1800000" cy="1782465"/>
          </a:xfrm>
          <a:prstGeom prst="rect">
            <a:avLst/>
          </a:prstGeom>
          <a:solidFill>
            <a:srgbClr val="00ADC6">
              <a:alpha val="20000"/>
            </a:srgbClr>
          </a:solidFill>
        </p:spPr>
        <p:txBody>
          <a:bodyPr lIns="91440" tIns="126000" rIns="91440" bIns="4572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4" name="Plassholder for tekst 33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2853255"/>
            <a:ext cx="1800000" cy="809970"/>
          </a:xfrm>
          <a:custGeom>
            <a:avLst/>
            <a:gdLst>
              <a:gd name="connsiteX0" fmla="*/ 0 w 1800000"/>
              <a:gd name="connsiteY0" fmla="*/ 0 h 809970"/>
              <a:gd name="connsiteX1" fmla="*/ 1800000 w 1800000"/>
              <a:gd name="connsiteY1" fmla="*/ 0 h 809970"/>
              <a:gd name="connsiteX2" fmla="*/ 1800000 w 1800000"/>
              <a:gd name="connsiteY2" fmla="*/ 686633 h 809970"/>
              <a:gd name="connsiteX3" fmla="*/ 1032099 w 1800000"/>
              <a:gd name="connsiteY3" fmla="*/ 686633 h 809970"/>
              <a:gd name="connsiteX4" fmla="*/ 908762 w 1800000"/>
              <a:gd name="connsiteY4" fmla="*/ 809970 h 809970"/>
              <a:gd name="connsiteX5" fmla="*/ 785426 w 1800000"/>
              <a:gd name="connsiteY5" fmla="*/ 686633 h 809970"/>
              <a:gd name="connsiteX6" fmla="*/ 0 w 1800000"/>
              <a:gd name="connsiteY6" fmla="*/ 686633 h 8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000" h="809970">
                <a:moveTo>
                  <a:pt x="0" y="0"/>
                </a:moveTo>
                <a:lnTo>
                  <a:pt x="1800000" y="0"/>
                </a:lnTo>
                <a:lnTo>
                  <a:pt x="1800000" y="686633"/>
                </a:lnTo>
                <a:lnTo>
                  <a:pt x="1032099" y="686633"/>
                </a:lnTo>
                <a:lnTo>
                  <a:pt x="908762" y="809970"/>
                </a:lnTo>
                <a:lnTo>
                  <a:pt x="785426" y="686633"/>
                </a:lnTo>
                <a:lnTo>
                  <a:pt x="0" y="686633"/>
                </a:lnTo>
                <a:close/>
              </a:path>
            </a:pathLst>
          </a:custGeom>
          <a:solidFill>
            <a:srgbClr val="00ADC6">
              <a:alpha val="60000"/>
            </a:srgbClr>
          </a:solidFill>
        </p:spPr>
        <p:txBody>
          <a:bodyPr wrap="square" lIns="91440" tIns="45720" rIns="91440" bIns="266400" anchor="ctr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9" name="Plassholder for tekst 35"/>
          <p:cNvSpPr>
            <a:spLocks noGrp="1"/>
          </p:cNvSpPr>
          <p:nvPr>
            <p:ph type="body" sz="quarter" idx="15" hasCustomPrompt="1"/>
          </p:nvPr>
        </p:nvSpPr>
        <p:spPr>
          <a:xfrm>
            <a:off x="4106350" y="3898662"/>
            <a:ext cx="1800000" cy="1782465"/>
          </a:xfrm>
          <a:prstGeom prst="rect">
            <a:avLst/>
          </a:prstGeom>
          <a:solidFill>
            <a:srgbClr val="00ADC6">
              <a:alpha val="20000"/>
            </a:srgbClr>
          </a:solidFill>
        </p:spPr>
        <p:txBody>
          <a:bodyPr lIns="91440" tIns="126000" rIns="91440" bIns="4572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0" name="Plassholder for tekst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0" y="2853255"/>
            <a:ext cx="1800000" cy="809970"/>
          </a:xfrm>
          <a:custGeom>
            <a:avLst/>
            <a:gdLst>
              <a:gd name="connsiteX0" fmla="*/ 0 w 1800000"/>
              <a:gd name="connsiteY0" fmla="*/ 0 h 809970"/>
              <a:gd name="connsiteX1" fmla="*/ 1800000 w 1800000"/>
              <a:gd name="connsiteY1" fmla="*/ 0 h 809970"/>
              <a:gd name="connsiteX2" fmla="*/ 1800000 w 1800000"/>
              <a:gd name="connsiteY2" fmla="*/ 686633 h 809970"/>
              <a:gd name="connsiteX3" fmla="*/ 1032099 w 1800000"/>
              <a:gd name="connsiteY3" fmla="*/ 686633 h 809970"/>
              <a:gd name="connsiteX4" fmla="*/ 908762 w 1800000"/>
              <a:gd name="connsiteY4" fmla="*/ 809970 h 809970"/>
              <a:gd name="connsiteX5" fmla="*/ 785426 w 1800000"/>
              <a:gd name="connsiteY5" fmla="*/ 686633 h 809970"/>
              <a:gd name="connsiteX6" fmla="*/ 0 w 1800000"/>
              <a:gd name="connsiteY6" fmla="*/ 686633 h 8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000" h="809970">
                <a:moveTo>
                  <a:pt x="0" y="0"/>
                </a:moveTo>
                <a:lnTo>
                  <a:pt x="1800000" y="0"/>
                </a:lnTo>
                <a:lnTo>
                  <a:pt x="1800000" y="686633"/>
                </a:lnTo>
                <a:lnTo>
                  <a:pt x="1032099" y="686633"/>
                </a:lnTo>
                <a:lnTo>
                  <a:pt x="908762" y="809970"/>
                </a:lnTo>
                <a:lnTo>
                  <a:pt x="785426" y="686633"/>
                </a:lnTo>
                <a:lnTo>
                  <a:pt x="0" y="686633"/>
                </a:lnTo>
                <a:close/>
              </a:path>
            </a:pathLst>
          </a:custGeom>
          <a:solidFill>
            <a:srgbClr val="00ADC6">
              <a:alpha val="60000"/>
            </a:srgbClr>
          </a:solidFill>
        </p:spPr>
        <p:txBody>
          <a:bodyPr wrap="square" lIns="91440" tIns="45720" rIns="91440" bIns="266400" anchor="ctr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1" name="Plassholder for tekst 35"/>
          <p:cNvSpPr>
            <a:spLocks noGrp="1"/>
          </p:cNvSpPr>
          <p:nvPr>
            <p:ph type="body" sz="quarter" idx="17" hasCustomPrompt="1"/>
          </p:nvPr>
        </p:nvSpPr>
        <p:spPr>
          <a:xfrm>
            <a:off x="6167150" y="3898662"/>
            <a:ext cx="1800000" cy="1782465"/>
          </a:xfrm>
          <a:prstGeom prst="rect">
            <a:avLst/>
          </a:prstGeom>
          <a:solidFill>
            <a:srgbClr val="00ADC6">
              <a:alpha val="20000"/>
            </a:srgbClr>
          </a:solidFill>
        </p:spPr>
        <p:txBody>
          <a:bodyPr lIns="91440" tIns="126000" rIns="91440" bIns="4572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2" name="Plassholder for tekst 41"/>
          <p:cNvSpPr>
            <a:spLocks noGrp="1"/>
          </p:cNvSpPr>
          <p:nvPr>
            <p:ph type="body" sz="quarter" idx="18" hasCustomPrompt="1"/>
          </p:nvPr>
        </p:nvSpPr>
        <p:spPr>
          <a:xfrm>
            <a:off x="6175600" y="2853255"/>
            <a:ext cx="1800000" cy="809970"/>
          </a:xfrm>
          <a:custGeom>
            <a:avLst/>
            <a:gdLst>
              <a:gd name="connsiteX0" fmla="*/ 0 w 1800000"/>
              <a:gd name="connsiteY0" fmla="*/ 0 h 809970"/>
              <a:gd name="connsiteX1" fmla="*/ 1800000 w 1800000"/>
              <a:gd name="connsiteY1" fmla="*/ 0 h 809970"/>
              <a:gd name="connsiteX2" fmla="*/ 1800000 w 1800000"/>
              <a:gd name="connsiteY2" fmla="*/ 686633 h 809970"/>
              <a:gd name="connsiteX3" fmla="*/ 1032099 w 1800000"/>
              <a:gd name="connsiteY3" fmla="*/ 686633 h 809970"/>
              <a:gd name="connsiteX4" fmla="*/ 908762 w 1800000"/>
              <a:gd name="connsiteY4" fmla="*/ 809970 h 809970"/>
              <a:gd name="connsiteX5" fmla="*/ 785426 w 1800000"/>
              <a:gd name="connsiteY5" fmla="*/ 686633 h 809970"/>
              <a:gd name="connsiteX6" fmla="*/ 0 w 1800000"/>
              <a:gd name="connsiteY6" fmla="*/ 686633 h 8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000" h="809970">
                <a:moveTo>
                  <a:pt x="0" y="0"/>
                </a:moveTo>
                <a:lnTo>
                  <a:pt x="1800000" y="0"/>
                </a:lnTo>
                <a:lnTo>
                  <a:pt x="1800000" y="686633"/>
                </a:lnTo>
                <a:lnTo>
                  <a:pt x="1032099" y="686633"/>
                </a:lnTo>
                <a:lnTo>
                  <a:pt x="908762" y="809970"/>
                </a:lnTo>
                <a:lnTo>
                  <a:pt x="785426" y="686633"/>
                </a:lnTo>
                <a:lnTo>
                  <a:pt x="0" y="686633"/>
                </a:lnTo>
                <a:close/>
              </a:path>
            </a:pathLst>
          </a:custGeom>
          <a:solidFill>
            <a:srgbClr val="00ADC6">
              <a:alpha val="60000"/>
            </a:srgbClr>
          </a:solidFill>
        </p:spPr>
        <p:txBody>
          <a:bodyPr wrap="square" lIns="91440" tIns="45720" rIns="91440" bIns="266400" anchor="ctr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3" name="Plassholder for tekst 35"/>
          <p:cNvSpPr>
            <a:spLocks noGrp="1"/>
          </p:cNvSpPr>
          <p:nvPr>
            <p:ph type="body" sz="quarter" idx="19" hasCustomPrompt="1"/>
          </p:nvPr>
        </p:nvSpPr>
        <p:spPr>
          <a:xfrm>
            <a:off x="8249950" y="3898662"/>
            <a:ext cx="1800000" cy="1782465"/>
          </a:xfrm>
          <a:prstGeom prst="rect">
            <a:avLst/>
          </a:prstGeom>
          <a:solidFill>
            <a:srgbClr val="00ADC6">
              <a:alpha val="20000"/>
            </a:srgbClr>
          </a:solidFill>
        </p:spPr>
        <p:txBody>
          <a:bodyPr lIns="91440" tIns="126000" rIns="91440" bIns="4572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4" name="Plassholder for tekst 43"/>
          <p:cNvSpPr>
            <a:spLocks noGrp="1"/>
          </p:cNvSpPr>
          <p:nvPr>
            <p:ph type="body" sz="quarter" idx="20" hasCustomPrompt="1"/>
          </p:nvPr>
        </p:nvSpPr>
        <p:spPr>
          <a:xfrm>
            <a:off x="8258400" y="2853255"/>
            <a:ext cx="1800000" cy="809970"/>
          </a:xfrm>
          <a:custGeom>
            <a:avLst/>
            <a:gdLst>
              <a:gd name="connsiteX0" fmla="*/ 0 w 1800000"/>
              <a:gd name="connsiteY0" fmla="*/ 0 h 809970"/>
              <a:gd name="connsiteX1" fmla="*/ 1800000 w 1800000"/>
              <a:gd name="connsiteY1" fmla="*/ 0 h 809970"/>
              <a:gd name="connsiteX2" fmla="*/ 1800000 w 1800000"/>
              <a:gd name="connsiteY2" fmla="*/ 686633 h 809970"/>
              <a:gd name="connsiteX3" fmla="*/ 1032099 w 1800000"/>
              <a:gd name="connsiteY3" fmla="*/ 686633 h 809970"/>
              <a:gd name="connsiteX4" fmla="*/ 908762 w 1800000"/>
              <a:gd name="connsiteY4" fmla="*/ 809970 h 809970"/>
              <a:gd name="connsiteX5" fmla="*/ 785426 w 1800000"/>
              <a:gd name="connsiteY5" fmla="*/ 686633 h 809970"/>
              <a:gd name="connsiteX6" fmla="*/ 0 w 1800000"/>
              <a:gd name="connsiteY6" fmla="*/ 686633 h 8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000" h="809970">
                <a:moveTo>
                  <a:pt x="0" y="0"/>
                </a:moveTo>
                <a:lnTo>
                  <a:pt x="1800000" y="0"/>
                </a:lnTo>
                <a:lnTo>
                  <a:pt x="1800000" y="686633"/>
                </a:lnTo>
                <a:lnTo>
                  <a:pt x="1032099" y="686633"/>
                </a:lnTo>
                <a:lnTo>
                  <a:pt x="908762" y="809970"/>
                </a:lnTo>
                <a:lnTo>
                  <a:pt x="785426" y="686633"/>
                </a:lnTo>
                <a:lnTo>
                  <a:pt x="0" y="686633"/>
                </a:lnTo>
                <a:close/>
              </a:path>
            </a:pathLst>
          </a:custGeom>
          <a:solidFill>
            <a:srgbClr val="00ADC6">
              <a:alpha val="60000"/>
            </a:srgbClr>
          </a:solidFill>
        </p:spPr>
        <p:txBody>
          <a:bodyPr wrap="square" lIns="91440" tIns="45720" rIns="91440" bIns="266400" anchor="ctr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5" name="Plassholder for lysbildenummer 3"/>
          <p:cNvSpPr>
            <a:spLocks noGrp="1"/>
          </p:cNvSpPr>
          <p:nvPr>
            <p:ph type="sldNum" sz="quarter" idx="11"/>
          </p:nvPr>
        </p:nvSpPr>
        <p:spPr>
          <a:xfrm>
            <a:off x="267495" y="6393409"/>
            <a:ext cx="224625" cy="184666"/>
          </a:xfrm>
        </p:spPr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28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flipH="1"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0" y="3823498"/>
            <a:ext cx="12192000" cy="10194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nb-NO" sz="3000" b="1">
                <a:solidFill>
                  <a:schemeClr val="bg1"/>
                </a:solidFill>
                <a:latin typeface="Calibri"/>
                <a:cs typeface="Calibri"/>
              </a:rPr>
              <a:t>Sjekk </a:t>
            </a:r>
            <a:r>
              <a:rPr lang="nb-NO" sz="3000" b="1" err="1">
                <a:solidFill>
                  <a:schemeClr val="bg1"/>
                </a:solidFill>
                <a:latin typeface="Calibri"/>
                <a:cs typeface="Calibri"/>
              </a:rPr>
              <a:t>forbrukerradet.no</a:t>
            </a:r>
            <a:endParaRPr lang="nb-NO" sz="3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110000"/>
              </a:lnSpc>
            </a:pPr>
            <a:endParaRPr lang="nb-NO" sz="4000">
              <a:solidFill>
                <a:schemeClr val="bg1"/>
              </a:solidFill>
              <a:latin typeface="ClanOT-Book"/>
              <a:cs typeface="ClanOT-Book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21DFF8B-1462-C349-B731-6D458EE46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04" y="1691498"/>
            <a:ext cx="1938171" cy="19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vertikalt d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diagram 4">
            <a:extLst>
              <a:ext uri="{FF2B5EF4-FFF2-40B4-BE49-F238E27FC236}">
                <a16:creationId xmlns:a16="http://schemas.microsoft.com/office/drawing/2014/main" id="{45753B3D-D027-8A48-A90F-2A79942C0B0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75574" y="1088571"/>
            <a:ext cx="5824602" cy="492017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9065601D-DD80-9748-867E-904E5918C1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538" y="1088571"/>
            <a:ext cx="5674292" cy="49201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nb-NO"/>
              <a:t>Hovedfunn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33F9585-B508-454A-88DD-BA40320F6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574" y="162881"/>
            <a:ext cx="11660362" cy="789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>
                <a:latin typeface="+mn-lt"/>
              </a:defRPr>
            </a:lvl1pPr>
          </a:lstStyle>
          <a:p>
            <a:r>
              <a:rPr lang="nb-NO"/>
              <a:t>Spørsmål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F59467F2-9C65-944C-8FF6-572DC6781F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047" y="6056919"/>
            <a:ext cx="11674257" cy="2883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400" i="1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Antall intervju</a:t>
            </a:r>
          </a:p>
        </p:txBody>
      </p:sp>
    </p:spTree>
    <p:extLst>
      <p:ext uri="{BB962C8B-B14F-4D97-AF65-F5344CB8AC3E}">
        <p14:creationId xmlns:p14="http://schemas.microsoft.com/office/powerpoint/2010/main" val="73945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8213" y="4932733"/>
            <a:ext cx="10363200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8213" y="4212354"/>
            <a:ext cx="10363200" cy="6093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79" y="5757128"/>
            <a:ext cx="2369447" cy="514182"/>
          </a:xfrm>
          <a:prstGeom prst="rect">
            <a:avLst/>
          </a:prstGeom>
        </p:spPr>
      </p:pic>
      <p:sp>
        <p:nvSpPr>
          <p:cNvPr id="11" name="Plassholder for bilde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9551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60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4"/>
          </p:nvPr>
        </p:nvSpPr>
        <p:spPr>
          <a:xfrm>
            <a:off x="275573" y="1600203"/>
            <a:ext cx="11674257" cy="4525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909079F-AEC3-B844-B291-F79C21EB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119089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35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lått langt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267495" y="2459744"/>
            <a:ext cx="11670503" cy="3623732"/>
          </a:xfrm>
          <a:custGeom>
            <a:avLst/>
            <a:gdLst>
              <a:gd name="connsiteX0" fmla="*/ 0 w 11670503"/>
              <a:gd name="connsiteY0" fmla="*/ 0 h 3623732"/>
              <a:gd name="connsiteX1" fmla="*/ 5468402 w 11670503"/>
              <a:gd name="connsiteY1" fmla="*/ 0 h 3623732"/>
              <a:gd name="connsiteX2" fmla="*/ 5836707 w 11670503"/>
              <a:gd name="connsiteY2" fmla="*/ 368305 h 3623732"/>
              <a:gd name="connsiteX3" fmla="*/ 6205012 w 11670503"/>
              <a:gd name="connsiteY3" fmla="*/ 0 h 3623732"/>
              <a:gd name="connsiteX4" fmla="*/ 11670503 w 11670503"/>
              <a:gd name="connsiteY4" fmla="*/ 0 h 3623732"/>
              <a:gd name="connsiteX5" fmla="*/ 11670503 w 11670503"/>
              <a:gd name="connsiteY5" fmla="*/ 3623732 h 3623732"/>
              <a:gd name="connsiteX6" fmla="*/ 0 w 11670503"/>
              <a:gd name="connsiteY6" fmla="*/ 3623732 h 362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0503" h="3623732">
                <a:moveTo>
                  <a:pt x="0" y="0"/>
                </a:moveTo>
                <a:lnTo>
                  <a:pt x="5468402" y="0"/>
                </a:lnTo>
                <a:lnTo>
                  <a:pt x="5836707" y="368305"/>
                </a:lnTo>
                <a:lnTo>
                  <a:pt x="6205012" y="0"/>
                </a:lnTo>
                <a:lnTo>
                  <a:pt x="11670503" y="0"/>
                </a:lnTo>
                <a:lnTo>
                  <a:pt x="11670503" y="3623732"/>
                </a:lnTo>
                <a:lnTo>
                  <a:pt x="0" y="362373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 lIns="540000" tIns="720000" rIns="720000" bIns="180000">
            <a:no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AFA089B-4290-F743-9345-490204D3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119089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8599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lått halvt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2"/>
          </p:nvPr>
        </p:nvSpPr>
        <p:spPr>
          <a:xfrm>
            <a:off x="6104466" y="269984"/>
            <a:ext cx="5833532" cy="5832000"/>
          </a:xfrm>
          <a:custGeom>
            <a:avLst/>
            <a:gdLst>
              <a:gd name="connsiteX0" fmla="*/ 0 w 5833532"/>
              <a:gd name="connsiteY0" fmla="*/ 0 h 5832000"/>
              <a:gd name="connsiteX1" fmla="*/ 5833532 w 5833532"/>
              <a:gd name="connsiteY1" fmla="*/ 0 h 5832000"/>
              <a:gd name="connsiteX2" fmla="*/ 5833532 w 5833532"/>
              <a:gd name="connsiteY2" fmla="*/ 5832000 h 5832000"/>
              <a:gd name="connsiteX3" fmla="*/ 0 w 5833532"/>
              <a:gd name="connsiteY3" fmla="*/ 5832000 h 5832000"/>
              <a:gd name="connsiteX4" fmla="*/ 0 w 5833532"/>
              <a:gd name="connsiteY4" fmla="*/ 3307186 h 5832000"/>
              <a:gd name="connsiteX5" fmla="*/ 4 w 5833532"/>
              <a:gd name="connsiteY5" fmla="*/ 3307189 h 5832000"/>
              <a:gd name="connsiteX6" fmla="*/ 378888 w 5833532"/>
              <a:gd name="connsiteY6" fmla="*/ 2928305 h 5832000"/>
              <a:gd name="connsiteX7" fmla="*/ 5 w 5833532"/>
              <a:gd name="connsiteY7" fmla="*/ 2549422 h 5832000"/>
              <a:gd name="connsiteX8" fmla="*/ 0 w 5833532"/>
              <a:gd name="connsiteY8" fmla="*/ 2549426 h 58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3532" h="5832000">
                <a:moveTo>
                  <a:pt x="0" y="0"/>
                </a:moveTo>
                <a:lnTo>
                  <a:pt x="5833532" y="0"/>
                </a:lnTo>
                <a:lnTo>
                  <a:pt x="5833532" y="5832000"/>
                </a:lnTo>
                <a:lnTo>
                  <a:pt x="0" y="5832000"/>
                </a:lnTo>
                <a:lnTo>
                  <a:pt x="0" y="3307186"/>
                </a:lnTo>
                <a:lnTo>
                  <a:pt x="4" y="3307189"/>
                </a:lnTo>
                <a:lnTo>
                  <a:pt x="378888" y="2928305"/>
                </a:lnTo>
                <a:lnTo>
                  <a:pt x="5" y="2549422"/>
                </a:lnTo>
                <a:lnTo>
                  <a:pt x="0" y="2549426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 lIns="774000" tIns="45720" rIns="91440" bIns="45720" anchor="ctr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638" y="2531912"/>
            <a:ext cx="4865767" cy="121879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03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103938" y="269875"/>
            <a:ext cx="5834062" cy="58321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bilde. Hent bilder i bildebanken                vår – </a:t>
            </a:r>
            <a:r>
              <a:rPr lang="nb-NO" err="1"/>
              <a:t>skyfish.com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638" y="2531912"/>
            <a:ext cx="4865767" cy="121879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3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boks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28090" y="252000"/>
            <a:ext cx="11711910" cy="5856700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r>
              <a:rPr lang="nb-NO"/>
              <a:t>Klikk på ikonet for å legge til et bilde. Hent bilder i bildebanken vår – </a:t>
            </a:r>
            <a:r>
              <a:rPr lang="nb-NO" err="1"/>
              <a:t>skyfish.com</a:t>
            </a:r>
            <a:endParaRPr lang="nb-NO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7061198" y="728995"/>
            <a:ext cx="4402667" cy="4505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252800" tIns="781200" rIns="288000" bIns="720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15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boks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28090" y="252000"/>
            <a:ext cx="11711910" cy="58567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nb-NO"/>
              <a:t>Klikk på ikonet for å legge til et bilde. Hent bilder i bildebanken vår – </a:t>
            </a:r>
            <a:r>
              <a:rPr lang="nb-NO" err="1"/>
              <a:t>skyfish.com</a:t>
            </a:r>
            <a:endParaRPr lang="nb-NO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>
          <a:xfrm>
            <a:off x="626400" y="728995"/>
            <a:ext cx="4402667" cy="4505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252800" tIns="781200" rIns="288000" bIns="720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0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75573" y="312231"/>
            <a:ext cx="11657511" cy="11908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67495" y="1600203"/>
            <a:ext cx="11665589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67495" y="6393409"/>
            <a:ext cx="22462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 b="1">
                <a:solidFill>
                  <a:srgbClr val="548C95"/>
                </a:solidFill>
                <a:latin typeface="+mj-lt"/>
              </a:defRPr>
            </a:lvl1pPr>
          </a:lstStyle>
          <a:p>
            <a:fld id="{2B94EE6C-EF8F-4AED-9DB7-C79B15755E2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94" y="6392342"/>
            <a:ext cx="299191" cy="306358"/>
          </a:xfrm>
          <a:prstGeom prst="rect">
            <a:avLst/>
          </a:prstGeom>
        </p:spPr>
      </p:pic>
      <p:pic>
        <p:nvPicPr>
          <p:cNvPr id="9" name="nysgjerri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05" y="2176473"/>
            <a:ext cx="2253652" cy="2012400"/>
          </a:xfrm>
          <a:prstGeom prst="rect">
            <a:avLst/>
          </a:prstGeom>
        </p:spPr>
      </p:pic>
      <p:pic>
        <p:nvPicPr>
          <p:cNvPr id="11" name="blunk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  <p:pic>
        <p:nvPicPr>
          <p:cNvPr id="12" name="care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7705" cy="2012400"/>
          </a:xfrm>
          <a:prstGeom prst="rect">
            <a:avLst/>
          </a:prstGeom>
        </p:spPr>
      </p:pic>
      <p:pic>
        <p:nvPicPr>
          <p:cNvPr id="13" name="coo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7705" cy="2012400"/>
          </a:xfrm>
          <a:prstGeom prst="rect">
            <a:avLst/>
          </a:prstGeom>
        </p:spPr>
      </p:pic>
      <p:pic>
        <p:nvPicPr>
          <p:cNvPr id="14" name="frustrerende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735" cy="2012400"/>
          </a:xfrm>
          <a:prstGeom prst="rect">
            <a:avLst/>
          </a:prstGeom>
        </p:spPr>
      </p:pic>
      <p:pic>
        <p:nvPicPr>
          <p:cNvPr id="15" name="graat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  <p:pic>
        <p:nvPicPr>
          <p:cNvPr id="16" name="happy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7705" cy="2012400"/>
          </a:xfrm>
          <a:prstGeom prst="rect">
            <a:avLst/>
          </a:prstGeom>
        </p:spPr>
      </p:pic>
      <p:pic>
        <p:nvPicPr>
          <p:cNvPr id="17" name="loveit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  <p:pic>
        <p:nvPicPr>
          <p:cNvPr id="18" name="mistenksom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  <p:pic>
        <p:nvPicPr>
          <p:cNvPr id="19" name="noytral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7705" cy="2012400"/>
          </a:xfrm>
          <a:prstGeom prst="rect">
            <a:avLst/>
          </a:prstGeom>
        </p:spPr>
      </p:pic>
      <p:pic>
        <p:nvPicPr>
          <p:cNvPr id="20" name="overrasket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  <p:pic>
        <p:nvPicPr>
          <p:cNvPr id="21" name="zzzz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6" y="2176473"/>
            <a:ext cx="2041821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72" r:id="rId3"/>
    <p:sldLayoutId id="2147483992" r:id="rId4"/>
    <p:sldLayoutId id="2147483973" r:id="rId5"/>
    <p:sldLayoutId id="2147483985" r:id="rId6"/>
    <p:sldLayoutId id="2147483988" r:id="rId7"/>
    <p:sldLayoutId id="2147483983" r:id="rId8"/>
    <p:sldLayoutId id="2147483991" r:id="rId9"/>
    <p:sldLayoutId id="2147483993" r:id="rId10"/>
    <p:sldLayoutId id="2147483994" r:id="rId11"/>
    <p:sldLayoutId id="2147483986" r:id="rId12"/>
  </p:sldLayoutIdLst>
  <p:hf hd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10000"/>
        </a:lnSpc>
        <a:spcBef>
          <a:spcPct val="20000"/>
        </a:spcBef>
        <a:buFont typeface="Calibri Light" panose="020F0302020204030204" pitchFamily="34" charset="0"/>
        <a:buChar char="‐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id="{E63741AD-CC34-033A-B9C5-683FEE2DC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13" y="4932733"/>
            <a:ext cx="10363200" cy="998735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nb-NO" i="1" dirty="0">
                <a:solidFill>
                  <a:srgbClr val="0E0B10"/>
                </a:solidFill>
                <a:cs typeface="Calibri Light"/>
              </a:rPr>
              <a:t>Befolkningsundersøkelse gjennomført av </a:t>
            </a:r>
            <a:r>
              <a:rPr lang="nb-NO" i="1" dirty="0" err="1">
                <a:solidFill>
                  <a:srgbClr val="0E0B10"/>
                </a:solidFill>
                <a:cs typeface="Calibri Light"/>
              </a:rPr>
              <a:t>Norstat</a:t>
            </a:r>
            <a:r>
              <a:rPr lang="nb-NO" i="1" dirty="0">
                <a:solidFill>
                  <a:srgbClr val="0E0B10"/>
                </a:solidFill>
                <a:cs typeface="Calibri Light"/>
              </a:rPr>
              <a:t> for Forbrukerrådet</a:t>
            </a:r>
            <a:endParaRPr lang="nb-NO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nb-NO" i="1" dirty="0">
                <a:solidFill>
                  <a:srgbClr val="0E0B10"/>
                </a:solidFill>
                <a:cs typeface="Calibri Light"/>
              </a:rPr>
              <a:t>Enhet for Innsikt </a:t>
            </a:r>
            <a:endParaRPr lang="en-US" dirty="0">
              <a:solidFill>
                <a:srgbClr val="000000"/>
              </a:solidFill>
              <a:cs typeface="Calibri Light"/>
            </a:endParaRPr>
          </a:p>
          <a:p>
            <a:pPr>
              <a:spcBef>
                <a:spcPts val="0"/>
              </a:spcBef>
            </a:pPr>
            <a:r>
              <a:rPr lang="nb-NO" i="1" dirty="0">
                <a:solidFill>
                  <a:srgbClr val="0E0B10"/>
                </a:solidFill>
                <a:cs typeface="Calibri Light"/>
              </a:rPr>
              <a:t>November 2022</a:t>
            </a:r>
            <a:endParaRPr lang="en-US" dirty="0">
              <a:cs typeface="Calibri Light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CC4CB71-E4AE-6EFA-6626-190BEC530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13" y="4242811"/>
            <a:ext cx="10363200" cy="578941"/>
          </a:xfrm>
        </p:spPr>
        <p:txBody>
          <a:bodyPr/>
          <a:lstStyle/>
          <a:p>
            <a:r>
              <a:rPr lang="nb-NO" b="0">
                <a:ea typeface="+mj-lt"/>
                <a:cs typeface="+mj-lt"/>
              </a:rPr>
              <a:t>Bruktbil 2022</a:t>
            </a:r>
            <a:endParaRPr lang="en-US"/>
          </a:p>
        </p:txBody>
      </p:sp>
      <p:pic>
        <p:nvPicPr>
          <p:cNvPr id="5" name="Bilde 4" descr="Gatenivåvisning av bilhjul">
            <a:extLst>
              <a:ext uri="{FF2B5EF4-FFF2-40B4-BE49-F238E27FC236}">
                <a16:creationId xmlns:a16="http://schemas.microsoft.com/office/drawing/2014/main" id="{82D63AC7-9080-4BDE-853F-9A5A96BD1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"/>
          <a:stretch/>
        </p:blipFill>
        <p:spPr>
          <a:xfrm>
            <a:off x="20" y="10"/>
            <a:ext cx="12191980" cy="395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39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10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6684536"/>
              </p:ext>
            </p:extLst>
          </p:nvPr>
        </p:nvGraphicFramePr>
        <p:xfrm>
          <a:off x="276224" y="1956619"/>
          <a:ext cx="6848475" cy="333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Manglende kjøpekontrakt: andel uten kontrakt per kjønn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=113 (de som ikke skrev kontrakt med selger)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3CD5EC9-76E1-40C1-8A0C-F571007F242C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«Skrev du kontrakt med selger? (Også digital kontrakt)» Svar: </a:t>
            </a:r>
            <a:r>
              <a:rPr lang="nb-NO" b="1" i="1"/>
              <a:t>Nei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E567F5A5-28BB-4200-A0AF-B55913BBC549}"/>
              </a:ext>
            </a:extLst>
          </p:cNvPr>
          <p:cNvSpPr/>
          <p:nvPr/>
        </p:nvSpPr>
        <p:spPr>
          <a:xfrm>
            <a:off x="8239124" y="2743200"/>
            <a:ext cx="3238501" cy="1092425"/>
          </a:xfrm>
          <a:prstGeom prst="wedgeRoundRectCallout">
            <a:avLst>
              <a:gd name="adj1" fmla="val -68920"/>
              <a:gd name="adj2" fmla="val -144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Andelen som ikke skriver kontrakt har økt blant kvinner.</a:t>
            </a:r>
          </a:p>
        </p:txBody>
      </p:sp>
    </p:spTree>
    <p:extLst>
      <p:ext uri="{BB962C8B-B14F-4D97-AF65-F5344CB8AC3E}">
        <p14:creationId xmlns:p14="http://schemas.microsoft.com/office/powerpoint/2010/main" val="288866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16557658"/>
              </p:ext>
            </p:extLst>
          </p:nvPr>
        </p:nvGraphicFramePr>
        <p:xfrm>
          <a:off x="227673" y="1956619"/>
          <a:ext cx="11463491" cy="333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Tilstandsrapport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3CD5EC9-76E1-40C1-8A0C-F571007F242C}"/>
              </a:ext>
            </a:extLst>
          </p:cNvPr>
          <p:cNvSpPr txBox="1"/>
          <p:nvPr/>
        </p:nvSpPr>
        <p:spPr>
          <a:xfrm>
            <a:off x="275573" y="972004"/>
            <a:ext cx="1134069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«Fulgte tilstandsrapport med bilen?»</a:t>
            </a:r>
          </a:p>
          <a:p>
            <a:r>
              <a:rPr lang="nb-NO" sz="1400" i="1"/>
              <a:t>«Med tilstandsrapport menes en skriftlig dokumentert teknisk gjennomgang av bilen utført på verksted av fagkyndig person, dette inkluderer også NAF-test. En EU-kontroll er ikke en tilstandsrapport.»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CCCBC4AB-B335-40A8-84BE-7E0E94F4A665}"/>
              </a:ext>
            </a:extLst>
          </p:cNvPr>
          <p:cNvSpPr/>
          <p:nvPr/>
        </p:nvSpPr>
        <p:spPr>
          <a:xfrm>
            <a:off x="180975" y="5610225"/>
            <a:ext cx="9182100" cy="590550"/>
          </a:xfrm>
          <a:prstGeom prst="wedgeRoundRectCallout">
            <a:avLst>
              <a:gd name="adj1" fmla="val -26642"/>
              <a:gd name="adj2" fmla="val -681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56% oppgir at tilstandsrapport fulgte med bilen. 1 av 3 oppgir at de ikke fikk tilstandsrapport.</a:t>
            </a:r>
          </a:p>
        </p:txBody>
      </p:sp>
    </p:spTree>
    <p:extLst>
      <p:ext uri="{BB962C8B-B14F-4D97-AF65-F5344CB8AC3E}">
        <p14:creationId xmlns:p14="http://schemas.microsoft.com/office/powerpoint/2010/main" val="388750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883598"/>
              </p:ext>
            </p:extLst>
          </p:nvPr>
        </p:nvGraphicFramePr>
        <p:xfrm>
          <a:off x="276225" y="1956619"/>
          <a:ext cx="6318784" cy="338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Manglende tilstandsrapport og kjønnsforskjeller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360 (de som </a:t>
            </a:r>
            <a:r>
              <a:rPr lang="nb-NO" sz="1100" i="1"/>
              <a:t>ikke</a:t>
            </a:r>
            <a:r>
              <a:rPr lang="nb-NO" sz="1100"/>
              <a:t> fikk med tilstandsrapport)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3CD5EC9-76E1-40C1-8A0C-F571007F242C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«Fulgte tilstandsrapport med bilen?» </a:t>
            </a:r>
            <a:r>
              <a:rPr lang="nb-NO"/>
              <a:t>Svar: </a:t>
            </a:r>
            <a:r>
              <a:rPr lang="nb-NO" b="1"/>
              <a:t>Nei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95AC9769-A326-4F4B-A7E4-49DC1F93B75A}"/>
              </a:ext>
            </a:extLst>
          </p:cNvPr>
          <p:cNvSpPr/>
          <p:nvPr/>
        </p:nvSpPr>
        <p:spPr>
          <a:xfrm>
            <a:off x="7048163" y="2103930"/>
            <a:ext cx="4652920" cy="2217218"/>
          </a:xfrm>
          <a:prstGeom prst="wedgeRoundRectCallout">
            <a:avLst>
              <a:gd name="adj1" fmla="val -55485"/>
              <a:gd name="adj2" fmla="val -207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2 av 5 menn kjøpte bruktbil uten tilstandsrapport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Kun 1 av 5 kvinner gjorde det samme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Utviklingen er nokså stabil over år</a:t>
            </a:r>
          </a:p>
        </p:txBody>
      </p:sp>
    </p:spTree>
    <p:extLst>
      <p:ext uri="{BB962C8B-B14F-4D97-AF65-F5344CB8AC3E}">
        <p14:creationId xmlns:p14="http://schemas.microsoft.com/office/powerpoint/2010/main" val="64859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13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6886337"/>
              </p:ext>
            </p:extLst>
          </p:nvPr>
        </p:nvGraphicFramePr>
        <p:xfrm>
          <a:off x="300501" y="1956619"/>
          <a:ext cx="11463491" cy="34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Kjøpsprosessen: 2019 og 2022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«Opplevde du kjøpsprosessen som positiv eller negativ?»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2A79FC54-400B-4291-B787-58A36AA32924}"/>
              </a:ext>
            </a:extLst>
          </p:cNvPr>
          <p:cNvSpPr/>
          <p:nvPr/>
        </p:nvSpPr>
        <p:spPr>
          <a:xfrm>
            <a:off x="1950179" y="5915278"/>
            <a:ext cx="5332653" cy="801111"/>
          </a:xfrm>
          <a:prstGeom prst="wedgeRoundRectCallout">
            <a:avLst>
              <a:gd name="adj1" fmla="val -20971"/>
              <a:gd name="adj2" fmla="val -809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De aller fleste opplever kjøpsprosessen som positiv (91%), og utviklingen er stabil fra 2019. </a:t>
            </a:r>
          </a:p>
        </p:txBody>
      </p:sp>
    </p:spTree>
    <p:extLst>
      <p:ext uri="{BB962C8B-B14F-4D97-AF65-F5344CB8AC3E}">
        <p14:creationId xmlns:p14="http://schemas.microsoft.com/office/powerpoint/2010/main" val="385012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14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88498505"/>
              </p:ext>
            </p:extLst>
          </p:nvPr>
        </p:nvGraphicFramePr>
        <p:xfrm>
          <a:off x="276225" y="1956619"/>
          <a:ext cx="11463491" cy="34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Kjøpsprosessen: Opplevelse 2019 og kjønn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1002 (kjøpere).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768724A-0809-489D-9B06-1C22663B92CA}"/>
              </a:ext>
            </a:extLst>
          </p:cNvPr>
          <p:cNvSpPr txBox="1"/>
          <p:nvPr/>
        </p:nvSpPr>
        <p:spPr>
          <a:xfrm>
            <a:off x="275573" y="5604801"/>
            <a:ext cx="1134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 aller fleste opplever kjøpsprosessen som positiv (93%). Flere kvinner enn menn opplever kjøpsprosessen som meget positiv (67%)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«Opplevde du kjøpsprosessen som positiv eller negativ?»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CE48F9B-592C-4329-A421-9B77C335B518}"/>
              </a:ext>
            </a:extLst>
          </p:cNvPr>
          <p:cNvCxnSpPr>
            <a:cxnSpLocks/>
          </p:cNvCxnSpPr>
          <p:nvPr/>
        </p:nvCxnSpPr>
        <p:spPr>
          <a:xfrm>
            <a:off x="350623" y="3103415"/>
            <a:ext cx="1146268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2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15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59078995"/>
              </p:ext>
            </p:extLst>
          </p:nvPr>
        </p:nvGraphicFramePr>
        <p:xfrm>
          <a:off x="276225" y="1980896"/>
          <a:ext cx="11463491" cy="34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Kjøpsprosessen: kjønnsforskjeller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«Opplevde du kjøpsprosessen som positiv eller negativ?»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CE48F9B-592C-4329-A421-9B77C335B518}"/>
              </a:ext>
            </a:extLst>
          </p:cNvPr>
          <p:cNvCxnSpPr>
            <a:cxnSpLocks/>
          </p:cNvCxnSpPr>
          <p:nvPr/>
        </p:nvCxnSpPr>
        <p:spPr>
          <a:xfrm>
            <a:off x="350623" y="3103415"/>
            <a:ext cx="1146268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8BC1C57F-4EE2-4537-A4B1-9D2B25D17015}"/>
              </a:ext>
            </a:extLst>
          </p:cNvPr>
          <p:cNvSpPr/>
          <p:nvPr/>
        </p:nvSpPr>
        <p:spPr>
          <a:xfrm>
            <a:off x="4234774" y="6006328"/>
            <a:ext cx="6569607" cy="639271"/>
          </a:xfrm>
          <a:prstGeom prst="wedgeRoundRectCallout">
            <a:avLst>
              <a:gd name="adj1" fmla="val 18028"/>
              <a:gd name="adj2" fmla="val -950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Flere kvinner enn menn opplever kjøpsprosessen som meget positiv.</a:t>
            </a:r>
          </a:p>
        </p:txBody>
      </p:sp>
    </p:spTree>
    <p:extLst>
      <p:ext uri="{BB962C8B-B14F-4D97-AF65-F5344CB8AC3E}">
        <p14:creationId xmlns:p14="http://schemas.microsoft.com/office/powerpoint/2010/main" val="95824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33072835"/>
              </p:ext>
            </p:extLst>
          </p:nvPr>
        </p:nvGraphicFramePr>
        <p:xfrm>
          <a:off x="285750" y="1952321"/>
          <a:ext cx="11463491" cy="34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Kjøpsprosessen: 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 Light" panose="020F0302020204030204" pitchFamily="34" charset="0"/>
              </a:rPr>
              <a:t>Skrev du kontrakt med selger? (Også digital kontrakt)			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«Opplevde du kjøpsprosessen som positiv eller negativ?»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CE48F9B-592C-4329-A421-9B77C335B518}"/>
              </a:ext>
            </a:extLst>
          </p:cNvPr>
          <p:cNvCxnSpPr>
            <a:cxnSpLocks/>
          </p:cNvCxnSpPr>
          <p:nvPr/>
        </p:nvCxnSpPr>
        <p:spPr>
          <a:xfrm>
            <a:off x="350623" y="3103415"/>
            <a:ext cx="1146268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8BC1C57F-4EE2-4537-A4B1-9D2B25D17015}"/>
              </a:ext>
            </a:extLst>
          </p:cNvPr>
          <p:cNvSpPr/>
          <p:nvPr/>
        </p:nvSpPr>
        <p:spPr>
          <a:xfrm>
            <a:off x="5560150" y="5869591"/>
            <a:ext cx="4746821" cy="639271"/>
          </a:xfrm>
          <a:prstGeom prst="wedgeRoundRectCallout">
            <a:avLst>
              <a:gd name="adj1" fmla="val 18695"/>
              <a:gd name="adj2" fmla="val -957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nb-NO"/>
              <a:t>Kjøpskontrakt ser ut til å gi mer fornøyde kunder.</a:t>
            </a:r>
          </a:p>
        </p:txBody>
      </p:sp>
    </p:spTree>
    <p:extLst>
      <p:ext uri="{BB962C8B-B14F-4D97-AF65-F5344CB8AC3E}">
        <p14:creationId xmlns:p14="http://schemas.microsoft.com/office/powerpoint/2010/main" val="134168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4EE6C-EF8F-4AED-9DB7-C79B15755E22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548C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548C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39373946"/>
              </p:ext>
            </p:extLst>
          </p:nvPr>
        </p:nvGraphicFramePr>
        <p:xfrm>
          <a:off x="276225" y="1980896"/>
          <a:ext cx="11463491" cy="340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Kjøpsprosessen: </a:t>
            </a:r>
            <a:r>
              <a:rPr lang="nb-NO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Fulgte tilstandsrapport med bilen?</a:t>
            </a:r>
            <a:r>
              <a:rPr lang="nb-NO" sz="1050"/>
              <a:t> 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 Light" panose="020F0302020204030204" pitchFamily="34" charset="0"/>
              </a:rPr>
              <a:t>	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 = 1028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«Opplevde du kjøpsprosessen som positiv eller negativ?»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CE48F9B-592C-4329-A421-9B77C335B518}"/>
              </a:ext>
            </a:extLst>
          </p:cNvPr>
          <p:cNvCxnSpPr>
            <a:cxnSpLocks/>
          </p:cNvCxnSpPr>
          <p:nvPr/>
        </p:nvCxnSpPr>
        <p:spPr>
          <a:xfrm>
            <a:off x="350623" y="3103415"/>
            <a:ext cx="1146268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8BC1C57F-4EE2-4537-A4B1-9D2B25D17015}"/>
              </a:ext>
            </a:extLst>
          </p:cNvPr>
          <p:cNvSpPr/>
          <p:nvPr/>
        </p:nvSpPr>
        <p:spPr>
          <a:xfrm>
            <a:off x="2344162" y="5980014"/>
            <a:ext cx="7533263" cy="639271"/>
          </a:xfrm>
          <a:prstGeom prst="wedgeRoundRectCallout">
            <a:avLst>
              <a:gd name="adj1" fmla="val -27047"/>
              <a:gd name="adj2" fmla="val -933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For å få en </a:t>
            </a: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meget god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kjøpsopplevelse kan vi anbefale å be om tilstandsrapport</a:t>
            </a:r>
          </a:p>
        </p:txBody>
      </p:sp>
    </p:spTree>
    <p:extLst>
      <p:ext uri="{BB962C8B-B14F-4D97-AF65-F5344CB8AC3E}">
        <p14:creationId xmlns:p14="http://schemas.microsoft.com/office/powerpoint/2010/main" val="223606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 bøker som er pent stablet">
            <a:extLst>
              <a:ext uri="{FF2B5EF4-FFF2-40B4-BE49-F238E27FC236}">
                <a16:creationId xmlns:a16="http://schemas.microsoft.com/office/drawing/2014/main" id="{C5F826DB-858B-44D5-AFBC-A00FB7EEC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9"/>
            <a:ext cx="6102253" cy="4067175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BBA34D63-476F-4919-97D8-A9E95972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38" y="2851839"/>
            <a:ext cx="4865767" cy="578941"/>
          </a:xfrm>
        </p:spPr>
        <p:txBody>
          <a:bodyPr/>
          <a:lstStyle/>
          <a:p>
            <a:r>
              <a:rPr lang="nb-NO"/>
              <a:t>Kilder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DFF821-0573-4007-93D4-859BFC787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8C97AD2-19B7-4469-A2A4-7142BECAA20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b-NO" sz="2000"/>
              <a:t>Omnibus om bruktbil, gjennomført av </a:t>
            </a:r>
            <a:r>
              <a:rPr lang="nb-NO" sz="2000" err="1"/>
              <a:t>Norstat</a:t>
            </a:r>
            <a:r>
              <a:rPr lang="nb-NO" sz="2000"/>
              <a:t> for Forbrukerrådet oktober 2022</a:t>
            </a:r>
          </a:p>
          <a:p>
            <a:pPr>
              <a:buFontTx/>
              <a:buChar char="-"/>
            </a:pPr>
            <a:r>
              <a:rPr lang="nb-NO" sz="2000"/>
              <a:t>Forbrukerrådets Bruktbil-undersøkelse 2019</a:t>
            </a:r>
          </a:p>
          <a:p>
            <a:pPr>
              <a:buFontTx/>
              <a:buChar char="-"/>
            </a:pPr>
            <a:r>
              <a:rPr lang="nb-NO" sz="2000"/>
              <a:t>Forbrukerrådets henvendelsesregister</a:t>
            </a:r>
          </a:p>
        </p:txBody>
      </p:sp>
    </p:spTree>
    <p:extLst>
      <p:ext uri="{BB962C8B-B14F-4D97-AF65-F5344CB8AC3E}">
        <p14:creationId xmlns:p14="http://schemas.microsoft.com/office/powerpoint/2010/main" val="349885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3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Mekaniker som arbeider på bilmotor">
            <a:extLst>
              <a:ext uri="{FF2B5EF4-FFF2-40B4-BE49-F238E27FC236}">
                <a16:creationId xmlns:a16="http://schemas.microsoft.com/office/drawing/2014/main" id="{5F32236C-4C8E-443D-9ACC-B694B06DA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323"/>
            <a:ext cx="6105525" cy="4070350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0638" y="2547140"/>
            <a:ext cx="2856487" cy="1188339"/>
          </a:xfrm>
        </p:spPr>
        <p:txBody>
          <a:bodyPr/>
          <a:lstStyle/>
          <a:p>
            <a:r>
              <a:rPr lang="nb-NO" b="0">
                <a:highlight>
                  <a:srgbClr val="ECF6FB"/>
                </a:highlight>
                <a:ea typeface="ＭＳ Ｐゴシック" pitchFamily="34" charset="-128"/>
              </a:rPr>
              <a:t>Bakgrunn og formål</a:t>
            </a:r>
            <a:endParaRPr lang="nb-NO" b="0">
              <a:highlight>
                <a:srgbClr val="ECF6FB"/>
              </a:highligh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idx="12"/>
          </p:nvPr>
        </p:nvSpPr>
        <p:spPr>
          <a:xfrm>
            <a:off x="6104466" y="265557"/>
            <a:ext cx="5833532" cy="5895974"/>
          </a:xfrm>
        </p:spPr>
        <p:txBody>
          <a:bodyPr/>
          <a:lstStyle/>
          <a:p>
            <a:pPr marL="0" indent="0">
              <a:buNone/>
            </a:pPr>
            <a:r>
              <a:rPr lang="nb-NO" sz="1400"/>
              <a:t>Denne undersøkelsen er gjennomført for å kartlegge forbrukernes erfaringer med kjøp av brukte biler. Vi undersøker hvor mange som skriver kontrakt ved kjøp, og hvor mange som får med tilstandsrapport.</a:t>
            </a:r>
            <a:r>
              <a:rPr lang="nb-NO" sz="1400">
                <a:cs typeface="Calibri Light"/>
              </a:rPr>
              <a:t> Grunnen til at vi studerer bruktbil-markedet, er at det er et marked som historisk ligger høyt på klagetoppen, og Forbrukerrådets veiledningstjeneste får fremdeles mange henvendelser om kjøp av brukte biler. Bruktbil er det området med flest henvendelser, og i 2021 fikk vi over 5.000 henvendelser om bruktbil.</a:t>
            </a:r>
          </a:p>
          <a:p>
            <a:pPr marL="0" indent="0">
              <a:buNone/>
            </a:pPr>
            <a:endParaRPr lang="nb-NO" sz="1400">
              <a:cs typeface="Calibri Light"/>
            </a:endParaRPr>
          </a:p>
          <a:p>
            <a:pPr marL="0" indent="0">
              <a:buNone/>
            </a:pPr>
            <a:r>
              <a:rPr lang="nb-NO" sz="1400">
                <a:cs typeface="Calibri Light"/>
              </a:rPr>
              <a:t>Forbrukerrådet har gjennomført en liknende undersøkelse i 2019, og vi sammenligner resultater med denne der det er aktuelt. 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1094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Bil som kjører på en landevei">
            <a:extLst>
              <a:ext uri="{FF2B5EF4-FFF2-40B4-BE49-F238E27FC236}">
                <a16:creationId xmlns:a16="http://schemas.microsoft.com/office/drawing/2014/main" id="{DB27A64C-9401-429F-9E40-8DC12721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" y="1589977"/>
            <a:ext cx="6093970" cy="4219575"/>
          </a:xfrm>
          <a:prstGeom prst="rect">
            <a:avLst/>
          </a:prstGeom>
        </p:spPr>
      </p:pic>
      <p:sp>
        <p:nvSpPr>
          <p:cNvPr id="2" name="Plassholder for tekst 1"/>
          <p:cNvSpPr>
            <a:spLocks noGrp="1"/>
          </p:cNvSpPr>
          <p:nvPr>
            <p:ph type="body" idx="12"/>
          </p:nvPr>
        </p:nvSpPr>
        <p:spPr>
          <a:xfrm>
            <a:off x="6232829" y="351496"/>
            <a:ext cx="5833532" cy="5895974"/>
          </a:xfrm>
        </p:spPr>
        <p:txBody>
          <a:bodyPr>
            <a:noAutofit/>
          </a:bodyPr>
          <a:lstStyle/>
          <a:p>
            <a:pPr marL="0" indent="0" defTabSz="814388">
              <a:lnSpc>
                <a:spcPct val="120000"/>
              </a:lnSpc>
              <a:spcAft>
                <a:spcPts val="100"/>
              </a:spcAft>
              <a:buNone/>
            </a:pPr>
            <a:r>
              <a:rPr lang="nb-NO" sz="1400" b="1">
                <a:ea typeface="ＭＳ Ｐゴシック"/>
              </a:rPr>
              <a:t>Målgruppe og utvalg</a:t>
            </a:r>
            <a:endParaRPr lang="nb-NO" sz="1400">
              <a:ea typeface="ＭＳ Ｐゴシック"/>
              <a:cs typeface="Calibri Light"/>
            </a:endParaRPr>
          </a:p>
          <a:p>
            <a:pPr marL="0" indent="0" defTabSz="814388">
              <a:lnSpc>
                <a:spcPct val="120000"/>
              </a:lnSpc>
              <a:buNone/>
            </a:pPr>
            <a:r>
              <a:rPr lang="nb-NO" sz="1400"/>
              <a:t>Målgruppe: Privatpersoner som i løpet av siste to år har kjøpt bruktbil. </a:t>
            </a:r>
          </a:p>
          <a:p>
            <a:pPr marL="0" indent="0" defTabSz="814388">
              <a:lnSpc>
                <a:spcPct val="120000"/>
              </a:lnSpc>
              <a:buNone/>
            </a:pPr>
            <a:endParaRPr lang="nb-NO" sz="1400"/>
          </a:p>
          <a:p>
            <a:pPr marL="0" indent="0" defTabSz="814388">
              <a:lnSpc>
                <a:spcPct val="120000"/>
              </a:lnSpc>
              <a:buNone/>
            </a:pPr>
            <a:r>
              <a:rPr lang="nb-NO" sz="1400"/>
              <a:t>Utvalg: Respondentene er rekruttert i </a:t>
            </a:r>
            <a:r>
              <a:rPr lang="nb-NO" sz="1400" err="1"/>
              <a:t>Norstat</a:t>
            </a:r>
            <a:r>
              <a:rPr lang="nb-NO" sz="1400"/>
              <a:t> sitt respondentpanel, som utgjør et landsrepresentativt utvalg av befolkningen over 18 år. Resultatene er vektet på kjønn, alder og bosted, slik at resultatene er representative for befolkningen.</a:t>
            </a:r>
          </a:p>
          <a:p>
            <a:pPr marL="0" indent="0" defTabSz="814388">
              <a:lnSpc>
                <a:spcPct val="120000"/>
              </a:lnSpc>
              <a:buNone/>
            </a:pPr>
            <a:endParaRPr lang="nb-NO" sz="1400">
              <a:cs typeface="Calibri Light"/>
            </a:endParaRPr>
          </a:p>
          <a:p>
            <a:pPr marL="92075" indent="0" defTabSz="814388">
              <a:lnSpc>
                <a:spcPct val="120000"/>
              </a:lnSpc>
              <a:buNone/>
            </a:pPr>
            <a:r>
              <a:rPr lang="nb-NO" sz="1400">
                <a:cs typeface="Times New Roman"/>
              </a:rPr>
              <a:t> </a:t>
            </a:r>
            <a:r>
              <a:rPr lang="nb-NO" sz="1400">
                <a:ea typeface="ＭＳ Ｐゴシック"/>
              </a:rPr>
              <a:t> </a:t>
            </a:r>
            <a:endParaRPr lang="nb-NO" sz="1400">
              <a:ea typeface="ＭＳ Ｐゴシック" pitchFamily="34" charset="-128"/>
              <a:cs typeface="Calibri Light"/>
            </a:endParaRPr>
          </a:p>
          <a:p>
            <a:pPr marL="0" indent="0" defTabSz="814388">
              <a:lnSpc>
                <a:spcPct val="120000"/>
              </a:lnSpc>
              <a:spcAft>
                <a:spcPts val="100"/>
              </a:spcAft>
              <a:buClr>
                <a:srgbClr val="00589E"/>
              </a:buClr>
              <a:buNone/>
            </a:pPr>
            <a:r>
              <a:rPr lang="nb-NO" sz="1400" b="1">
                <a:ea typeface="ＭＳ Ｐゴシック"/>
              </a:rPr>
              <a:t>Metode og tidsperiode feltarbeid 	</a:t>
            </a:r>
            <a:endParaRPr lang="nb-NO" sz="1400" b="1">
              <a:ea typeface="ＭＳ Ｐゴシック"/>
              <a:cs typeface="Calibri Light"/>
            </a:endParaRPr>
          </a:p>
          <a:p>
            <a:pPr marL="0" indent="0" defTabSz="814388">
              <a:lnSpc>
                <a:spcPct val="120000"/>
              </a:lnSpc>
              <a:buClr>
                <a:srgbClr val="00589E"/>
              </a:buClr>
              <a:buNone/>
            </a:pPr>
            <a:r>
              <a:rPr lang="nb-NO" sz="1400"/>
              <a:t>Datainnsamlingen ble gjennomført som web-intervjuer i oktober 2022.</a:t>
            </a:r>
            <a:endParaRPr lang="nb-NO" sz="1400" b="1">
              <a:ea typeface="ＭＳ Ｐゴシック" pitchFamily="34" charset="-128"/>
            </a:endParaRPr>
          </a:p>
          <a:p>
            <a:pPr marL="0" indent="0" defTabSz="814388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None/>
            </a:pPr>
            <a:r>
              <a:rPr lang="nb-NO" sz="1400">
                <a:ea typeface="ＭＳ Ｐゴシック"/>
              </a:rPr>
              <a:t>Antall respondenter: </a:t>
            </a:r>
            <a:r>
              <a:rPr lang="nb-NO" sz="1400"/>
              <a:t>4.528.</a:t>
            </a:r>
          </a:p>
          <a:p>
            <a:pPr marL="0" indent="0" defTabSz="814388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None/>
            </a:pPr>
            <a:r>
              <a:rPr lang="nb-NO" sz="1400">
                <a:ea typeface="ＭＳ Ｐゴシック"/>
              </a:rPr>
              <a:t>Antall av disse som har kjøpt bruktbil: 1.028.</a:t>
            </a:r>
            <a:endParaRPr lang="nb-NO" sz="1400"/>
          </a:p>
          <a:p>
            <a:pPr marL="0" indent="0" defTabSz="814388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None/>
            </a:pPr>
            <a:endParaRPr lang="nb-NO" sz="1400" b="1"/>
          </a:p>
          <a:p>
            <a:pPr marL="0" indent="0" defTabSz="814388">
              <a:lnSpc>
                <a:spcPct val="120000"/>
              </a:lnSpc>
              <a:spcAft>
                <a:spcPts val="100"/>
              </a:spcAft>
              <a:buClr>
                <a:schemeClr val="accent2"/>
              </a:buClr>
              <a:buNone/>
            </a:pPr>
            <a:r>
              <a:rPr lang="nb-NO" sz="1400" b="1"/>
              <a:t>Feilmarginer</a:t>
            </a:r>
            <a:r>
              <a:rPr lang="nb-NO" sz="1400"/>
              <a:t> </a:t>
            </a:r>
            <a:endParaRPr lang="nb-NO" sz="1400">
              <a:cs typeface="Calibri Light"/>
            </a:endParaRPr>
          </a:p>
          <a:p>
            <a:pPr marL="0" indent="0" defTabSz="814388">
              <a:lnSpc>
                <a:spcPct val="120000"/>
              </a:lnSpc>
              <a:buClr>
                <a:schemeClr val="accent2"/>
              </a:buClr>
              <a:buNone/>
            </a:pPr>
            <a:r>
              <a:rPr lang="nb-NO" sz="1400"/>
              <a:t>Mellom ± 1,4 og ± 3,2 prosentpoeng ved 1.000 intervju. </a:t>
            </a:r>
            <a:endParaRPr lang="nb-NO" sz="1400">
              <a:cs typeface="Calibri Light"/>
            </a:endParaRPr>
          </a:p>
          <a:p>
            <a:pPr marL="0" indent="0" defTabSz="814388">
              <a:lnSpc>
                <a:spcPct val="120000"/>
              </a:lnSpc>
              <a:buClr>
                <a:schemeClr val="accent2"/>
              </a:buClr>
              <a:buNone/>
            </a:pPr>
            <a:r>
              <a:rPr lang="nb-NO" sz="1400"/>
              <a:t>Feilmarginene for tall i undergrupper er større.</a:t>
            </a:r>
          </a:p>
          <a:p>
            <a:pPr marL="0" indent="0" defTabSz="814388">
              <a:lnSpc>
                <a:spcPct val="120000"/>
              </a:lnSpc>
              <a:buClr>
                <a:schemeClr val="accent2"/>
              </a:buClr>
              <a:buNone/>
            </a:pPr>
            <a:endParaRPr lang="nb-NO" sz="1400">
              <a:cs typeface="Calibri Light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10638" y="2851839"/>
            <a:ext cx="4865767" cy="578941"/>
          </a:xfrm>
        </p:spPr>
        <p:txBody>
          <a:bodyPr/>
          <a:lstStyle/>
          <a:p>
            <a:r>
              <a:rPr lang="nb-NO" b="0">
                <a:ea typeface="ＭＳ Ｐゴシック" pitchFamily="34" charset="-128"/>
              </a:rPr>
              <a:t>Utvalg og metode</a:t>
            </a:r>
            <a:endParaRPr lang="nb-NO" b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90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vinne signerer kontrakt">
            <a:extLst>
              <a:ext uri="{FF2B5EF4-FFF2-40B4-BE49-F238E27FC236}">
                <a16:creationId xmlns:a16="http://schemas.microsoft.com/office/drawing/2014/main" id="{4D4868AE-1659-4C2A-B95D-BDD044161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91"/>
            <a:ext cx="6096000" cy="406300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424A94-3007-445B-BCE2-C7E7738EE3B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60222" y="223521"/>
            <a:ext cx="5833532" cy="5832000"/>
          </a:xfrm>
        </p:spPr>
        <p:txBody>
          <a:bodyPr wrap="square" anchor="ctr">
            <a:normAutofit/>
          </a:bodyPr>
          <a:lstStyle/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De aller fleste er fornøyde med bruktbil-kjøpene sine. 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Fra 2019 er andelen som er fornøyde med sine kjøp gått marginalt ned. 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84% skrev kontrakt med selger, men kun 56% fikk med tilstandsrapport.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Av dem som skrev kontrakt, er en større andel fornøyde med sine kjøp.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Bruk av tilstandsrapport ser ut til å henge sammen med mer fornøyde bruktbil-kjøpere. 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r>
              <a:rPr lang="nb-NO" sz="1400">
                <a:cs typeface="Calibri Light"/>
              </a:rPr>
              <a:t>Kvinner skrivere oftere kontrakt ved kjøp, og får oftere med tilstandsrapport. Kvinner er også oftest fornøyde med sine bruktbil-kjøp.</a:t>
            </a:r>
          </a:p>
          <a:p>
            <a:pPr marL="215900" indent="-215900">
              <a:lnSpc>
                <a:spcPct val="100000"/>
              </a:lnSpc>
              <a:spcAft>
                <a:spcPts val="600"/>
              </a:spcAft>
            </a:pPr>
            <a:endParaRPr lang="nb-NO" sz="1400">
              <a:cs typeface="Calibri Light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7DAF180-D7B6-4A58-9128-0D948D08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38" y="2531912"/>
            <a:ext cx="4865767" cy="1218795"/>
          </a:xfrm>
        </p:spPr>
        <p:txBody>
          <a:bodyPr anchor="ctr">
            <a:normAutofit/>
          </a:bodyPr>
          <a:lstStyle/>
          <a:p>
            <a:r>
              <a:rPr lang="nb-NO" b="0">
                <a:highlight>
                  <a:srgbClr val="ECF6FB"/>
                </a:highlight>
                <a:ea typeface="ＭＳ Ｐゴシック" pitchFamily="34" charset="-128"/>
              </a:rPr>
              <a:t>Hovedfunn 2022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3F6D983-A169-4D17-ABC7-4C928AB63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7495" y="6393409"/>
            <a:ext cx="224625" cy="184666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B94EE6C-EF8F-4AED-9DB7-C79B15755E22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41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7A5FD71-F5A9-4555-BD9D-F095BBA6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t>5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0C7F47E-ED93-48F1-BF59-B3FFC5DB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636036"/>
          </a:xfrm>
        </p:spPr>
        <p:txBody>
          <a:bodyPr/>
          <a:lstStyle/>
          <a:p>
            <a:r>
              <a:rPr lang="nb-NO"/>
              <a:t>23% har kjøpt bruktbil siste to år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46C8C2-0FEB-4E92-89E2-0AEE50B45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630837"/>
              </p:ext>
            </p:extLst>
          </p:nvPr>
        </p:nvGraphicFramePr>
        <p:xfrm>
          <a:off x="267494" y="1298222"/>
          <a:ext cx="7209631" cy="427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F89B9153-D73F-4C91-9657-DEDF9BC90E0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4528 (alle)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54242F34-09EF-4002-B339-676685DB361C}"/>
              </a:ext>
            </a:extLst>
          </p:cNvPr>
          <p:cNvSpPr/>
          <p:nvPr/>
        </p:nvSpPr>
        <p:spPr>
          <a:xfrm>
            <a:off x="8210550" y="2266949"/>
            <a:ext cx="3343275" cy="2019301"/>
          </a:xfrm>
          <a:prstGeom prst="wedgeRoundRectCallout">
            <a:avLst>
              <a:gd name="adj1" fmla="val -68970"/>
              <a:gd name="adj2" fmla="val -2183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23% har kjøpt bruktbil de siste to årene. Det utgjør i overkant av 1.000 nordmenn.</a:t>
            </a:r>
          </a:p>
        </p:txBody>
      </p:sp>
    </p:spTree>
    <p:extLst>
      <p:ext uri="{BB962C8B-B14F-4D97-AF65-F5344CB8AC3E}">
        <p14:creationId xmlns:p14="http://schemas.microsoft.com/office/powerpoint/2010/main" val="8705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7A5FD71-F5A9-4555-BD9D-F095BBA6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t>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0C7F47E-ED93-48F1-BF59-B3FFC5DB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636036"/>
          </a:xfrm>
        </p:spPr>
        <p:txBody>
          <a:bodyPr/>
          <a:lstStyle/>
          <a:p>
            <a:r>
              <a:rPr lang="nb-NO"/>
              <a:t>Respondentene som har kjøpt bruktbil siste to år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46C8C2-0FEB-4E92-89E2-0AEE50B45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438653"/>
              </p:ext>
            </p:extLst>
          </p:nvPr>
        </p:nvGraphicFramePr>
        <p:xfrm>
          <a:off x="267495" y="1298222"/>
          <a:ext cx="7533480" cy="427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F89B9153-D73F-4C91-9657-DEDF9BC90E0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AE1A8F14-E84B-4BFD-8E07-BF62449EF0A3}"/>
              </a:ext>
            </a:extLst>
          </p:cNvPr>
          <p:cNvSpPr/>
          <p:nvPr/>
        </p:nvSpPr>
        <p:spPr>
          <a:xfrm>
            <a:off x="8521506" y="2600325"/>
            <a:ext cx="3270444" cy="1495926"/>
          </a:xfrm>
          <a:prstGeom prst="wedgeRoundRectCallout">
            <a:avLst>
              <a:gd name="adj1" fmla="val -66718"/>
              <a:gd name="adj2" fmla="val -154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Menn er overrepresentert blant dem som kjøper bruktbil, og fordelingen er lik i år som i 2019.</a:t>
            </a:r>
          </a:p>
        </p:txBody>
      </p:sp>
    </p:spTree>
    <p:extLst>
      <p:ext uri="{BB962C8B-B14F-4D97-AF65-F5344CB8AC3E}">
        <p14:creationId xmlns:p14="http://schemas.microsoft.com/office/powerpoint/2010/main" val="142880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928027-85FA-4E64-A3F4-2D262FCB5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2099E99-552F-4827-AA06-3992DE0048E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31855665"/>
              </p:ext>
            </p:extLst>
          </p:nvPr>
        </p:nvGraphicFramePr>
        <p:xfrm>
          <a:off x="276225" y="1076396"/>
          <a:ext cx="11672888" cy="44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398C3736-9F35-46CE-8A88-55FB08D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610662"/>
          </a:xfrm>
        </p:spPr>
        <p:txBody>
          <a:bodyPr/>
          <a:lstStyle/>
          <a:p>
            <a:r>
              <a:rPr lang="nb-NO"/>
              <a:t>Respondentenes alder i 2019 og 2022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41C2B06-44C3-4402-BA7B-8324475F2119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24525D84-1E31-4C58-8416-9AD4E8CA1AB7}"/>
              </a:ext>
            </a:extLst>
          </p:cNvPr>
          <p:cNvSpPr/>
          <p:nvPr/>
        </p:nvSpPr>
        <p:spPr>
          <a:xfrm>
            <a:off x="4721575" y="5864767"/>
            <a:ext cx="4215950" cy="849663"/>
          </a:xfrm>
          <a:prstGeom prst="wedgeRoundRectCallout">
            <a:avLst>
              <a:gd name="adj1" fmla="val 24666"/>
              <a:gd name="adj2" fmla="val -822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Jevn fordeling mellom aldersgruppene, og færre av de eldste kjøpte bruktbil i 2022.</a:t>
            </a:r>
          </a:p>
        </p:txBody>
      </p:sp>
    </p:spTree>
    <p:extLst>
      <p:ext uri="{BB962C8B-B14F-4D97-AF65-F5344CB8AC3E}">
        <p14:creationId xmlns:p14="http://schemas.microsoft.com/office/powerpoint/2010/main" val="34596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928027-85FA-4E64-A3F4-2D262FCB5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2099E99-552F-4827-AA06-3992DE0048E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76261180"/>
              </p:ext>
            </p:extLst>
          </p:nvPr>
        </p:nvGraphicFramePr>
        <p:xfrm>
          <a:off x="290080" y="1206910"/>
          <a:ext cx="11672888" cy="433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398C3736-9F35-46CE-8A88-55FB08D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610662"/>
          </a:xfrm>
        </p:spPr>
        <p:txBody>
          <a:bodyPr/>
          <a:lstStyle/>
          <a:p>
            <a:r>
              <a:rPr lang="nb-NO"/>
              <a:t>Respondentene: Bosted 2019 og 2022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41C2B06-44C3-4402-BA7B-8324475F2119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=1028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C8DF2E55-0E91-4E83-83AC-3660EC134873}"/>
              </a:ext>
            </a:extLst>
          </p:cNvPr>
          <p:cNvSpPr/>
          <p:nvPr/>
        </p:nvSpPr>
        <p:spPr>
          <a:xfrm>
            <a:off x="6608567" y="6024309"/>
            <a:ext cx="4005558" cy="614995"/>
          </a:xfrm>
          <a:prstGeom prst="wedgeRoundRectCallout">
            <a:avLst>
              <a:gd name="adj1" fmla="val -20736"/>
              <a:gd name="adj2" fmla="val -1076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De fleste kjøperne har bosted på Østlandet inkludert Oslo (45%)</a:t>
            </a:r>
          </a:p>
        </p:txBody>
      </p:sp>
    </p:spTree>
    <p:extLst>
      <p:ext uri="{BB962C8B-B14F-4D97-AF65-F5344CB8AC3E}">
        <p14:creationId xmlns:p14="http://schemas.microsoft.com/office/powerpoint/2010/main" val="20919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F30E4F-5798-4600-874E-0962E88B9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4EE6C-EF8F-4AED-9DB7-C79B15755E22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34095C2-D275-4EC2-A2A9-5BB2051A494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71308599"/>
              </p:ext>
            </p:extLst>
          </p:nvPr>
        </p:nvGraphicFramePr>
        <p:xfrm>
          <a:off x="276225" y="1956619"/>
          <a:ext cx="10814987" cy="333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8479C1C4-DB84-4EFE-8831-A3357A0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12231"/>
            <a:ext cx="11674257" cy="579591"/>
          </a:xfrm>
        </p:spPr>
        <p:txBody>
          <a:bodyPr>
            <a:normAutofit/>
          </a:bodyPr>
          <a:lstStyle/>
          <a:p>
            <a:r>
              <a:rPr lang="nb-NO"/>
              <a:t>Kjøpekontrakt: Utbredelse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A5A867C-2585-4F8D-9892-801F6EC6B75D}"/>
              </a:ext>
            </a:extLst>
          </p:cNvPr>
          <p:cNvSpPr txBox="1"/>
          <p:nvPr/>
        </p:nvSpPr>
        <p:spPr>
          <a:xfrm>
            <a:off x="492119" y="6354937"/>
            <a:ext cx="11124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N = 1028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7852C70-1A61-4155-998D-BA5E63F86934}"/>
              </a:ext>
            </a:extLst>
          </p:cNvPr>
          <p:cNvSpPr txBox="1"/>
          <p:nvPr/>
        </p:nvSpPr>
        <p:spPr>
          <a:xfrm>
            <a:off x="275573" y="1316756"/>
            <a:ext cx="11340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/>
              <a:t>«Skrev du og selger kontrakt?»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F3B25828-3510-4116-87F7-811501EB619A}"/>
              </a:ext>
            </a:extLst>
          </p:cNvPr>
          <p:cNvSpPr/>
          <p:nvPr/>
        </p:nvSpPr>
        <p:spPr>
          <a:xfrm>
            <a:off x="4822853" y="5462124"/>
            <a:ext cx="4816447" cy="1043872"/>
          </a:xfrm>
          <a:prstGeom prst="wedgeRoundRectCallout">
            <a:avLst>
              <a:gd name="adj1" fmla="val 2366"/>
              <a:gd name="adj2" fmla="val -758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/>
              <a:t>11% skrev ikke kontrakt, og andelen som ikke skriver kontrakt har hatt en liten økning fra 2019.</a:t>
            </a:r>
          </a:p>
        </p:txBody>
      </p:sp>
    </p:spTree>
    <p:extLst>
      <p:ext uri="{BB962C8B-B14F-4D97-AF65-F5344CB8AC3E}">
        <p14:creationId xmlns:p14="http://schemas.microsoft.com/office/powerpoint/2010/main" val="389559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044169"/>
      </a:dk2>
      <a:lt2>
        <a:srgbClr val="FFFFFF"/>
      </a:lt2>
      <a:accent1>
        <a:srgbClr val="00ADC6"/>
      </a:accent1>
      <a:accent2>
        <a:srgbClr val="044169"/>
      </a:accent2>
      <a:accent3>
        <a:srgbClr val="A8D2BC"/>
      </a:accent3>
      <a:accent4>
        <a:srgbClr val="E6A31C"/>
      </a:accent4>
      <a:accent5>
        <a:srgbClr val="298087"/>
      </a:accent5>
      <a:accent6>
        <a:srgbClr val="E47B4E"/>
      </a:accent6>
      <a:hlink>
        <a:srgbClr val="10737B"/>
      </a:hlink>
      <a:folHlink>
        <a:srgbClr val="10737B"/>
      </a:folHlink>
    </a:clrScheme>
    <a:fontScheme name="Forbrukerråde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_presentasjon_16;9_wide" id="{0F3B3918-300E-B24B-8E13-3D72F87E5F36}" vid="{8EF40DE3-A5DE-114D-B67D-AE0994BF67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42C77742596409D762B43172E3400" ma:contentTypeVersion="14" ma:contentTypeDescription="Create a new document." ma:contentTypeScope="" ma:versionID="89c90d2b2efc236247982a7075973b82">
  <xsd:schema xmlns:xsd="http://www.w3.org/2001/XMLSchema" xmlns:xs="http://www.w3.org/2001/XMLSchema" xmlns:p="http://schemas.microsoft.com/office/2006/metadata/properties" xmlns:ns2="ff8558c1-cc09-44fd-83e9-bbbe3aa5c66a" xmlns:ns3="43f1d8ca-09e4-421f-b85c-797ea337b2e9" targetNamespace="http://schemas.microsoft.com/office/2006/metadata/properties" ma:root="true" ma:fieldsID="fb9f377aba51ce7d54b3c55850dce504" ns2:_="" ns3:_="">
    <xsd:import namespace="ff8558c1-cc09-44fd-83e9-bbbe3aa5c66a"/>
    <xsd:import namespace="43f1d8ca-09e4-421f-b85c-797ea337b2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Klokk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558c1-cc09-44fd-83e9-bbbe3aa5c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2acb5d7-5b9f-4274-a6a8-c095d71c3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lokke" ma:index="21" nillable="true" ma:displayName="Klokke" ma:format="DateTime" ma:internalName="Klokk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1d8ca-09e4-421f-b85c-797ea337b2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15a624-b514-4558-b292-4e1ad5bd982a}" ma:internalName="TaxCatchAll" ma:showField="CatchAllData" ma:web="43f1d8ca-09e4-421f-b85c-797ea337b2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8558c1-cc09-44fd-83e9-bbbe3aa5c66a">
      <Terms xmlns="http://schemas.microsoft.com/office/infopath/2007/PartnerControls"/>
    </lcf76f155ced4ddcb4097134ff3c332f>
    <TaxCatchAll xmlns="43f1d8ca-09e4-421f-b85c-797ea337b2e9" xsi:nil="true"/>
    <Klokke xmlns="ff8558c1-cc09-44fd-83e9-bbbe3aa5c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FC77F-C3BB-410B-BCA1-D91E3F4BA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558c1-cc09-44fd-83e9-bbbe3aa5c66a"/>
    <ds:schemaRef ds:uri="43f1d8ca-09e4-421f-b85c-797ea337b2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B0D903-C6E7-49A3-9554-20F1C5243D36}">
  <ds:schemaRefs>
    <ds:schemaRef ds:uri="43f1d8ca-09e4-421f-b85c-797ea337b2e9"/>
    <ds:schemaRef ds:uri="ff8558c1-cc09-44fd-83e9-bbbe3aa5c6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EB598F-F237-451A-99DA-2E83DAB67E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fakta_og_analyse_v1</Template>
  <TotalTime>0</TotalTime>
  <Words>832</Words>
  <Application>Microsoft Office PowerPoint</Application>
  <PresentationFormat>Widescreen</PresentationFormat>
  <Paragraphs>115</Paragraphs>
  <Slides>19</Slides>
  <Notes>13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ClanOT-Book</vt:lpstr>
      <vt:lpstr>Office-tema</vt:lpstr>
      <vt:lpstr>Bruktbil 2022</vt:lpstr>
      <vt:lpstr>Bakgrunn og formål</vt:lpstr>
      <vt:lpstr>Utvalg og metode</vt:lpstr>
      <vt:lpstr>Hovedfunn 2022</vt:lpstr>
      <vt:lpstr>23% har kjøpt bruktbil siste to år</vt:lpstr>
      <vt:lpstr>Respondentene som har kjøpt bruktbil siste to år</vt:lpstr>
      <vt:lpstr>Respondentenes alder i 2019 og 2022</vt:lpstr>
      <vt:lpstr>Respondentene: Bosted 2019 og 2022</vt:lpstr>
      <vt:lpstr>Kjøpekontrakt: Utbredelse</vt:lpstr>
      <vt:lpstr>Manglende kjøpekontrakt: andel uten kontrakt per kjønn</vt:lpstr>
      <vt:lpstr>Tilstandsrapport</vt:lpstr>
      <vt:lpstr>Manglende tilstandsrapport og kjønnsforskjeller</vt:lpstr>
      <vt:lpstr>Kjøpsprosessen: 2019 og 2022</vt:lpstr>
      <vt:lpstr>Kjøpsprosessen: Opplevelse 2019 og kjønn</vt:lpstr>
      <vt:lpstr>Kjøpsprosessen: kjønnsforskjeller</vt:lpstr>
      <vt:lpstr>Kjøpsprosessen: Skrev du kontrakt med selger? (Også digital kontrakt)   </vt:lpstr>
      <vt:lpstr>Kjøpsprosessen: Fulgte tilstandsrapport med bilen?  </vt:lpstr>
      <vt:lpstr>Kilder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Ann-Kristin Ansteensen</dc:creator>
  <cp:lastModifiedBy>Maren Van Buren Struksnæs</cp:lastModifiedBy>
  <cp:revision>7</cp:revision>
  <cp:lastPrinted>2018-03-07T14:06:12Z</cp:lastPrinted>
  <dcterms:created xsi:type="dcterms:W3CDTF">2020-01-22T14:33:26Z</dcterms:created>
  <dcterms:modified xsi:type="dcterms:W3CDTF">2022-11-16T09:45:21Z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0x01010086642C77742596409D762B43172E3400</vt:lpwstr>
  </property>
  <property fmtid="{D5CDD505-2E9C-101B-9397-08002B2CF9AE}" pid="3" name="Order">
    <vt:r8>1297600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